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dPt>
            <c:idx val="0"/>
            <c:spPr>
              <a:solidFill>
                <a:srgbClr val="1A3A5C"/>
              </a:solidFill>
            </c:spPr>
          </c:dPt>
          <c:dPt>
            <c:idx val="1"/>
            <c:spPr>
              <a:solidFill>
                <a:srgbClr val="C8962E"/>
              </a:solidFill>
            </c:spPr>
          </c:dPt>
          <c:cat>
            <c:strRef>
              <c:f>Sheet1!$A$2:$A$3</c:f>
              <c:strCache>
                <c:ptCount val="2"/>
                <c:pt idx="0">
                  <c:v>一般类</c:v>
                </c:pt>
                <c:pt idx="1">
                  <c:v>超规类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112</c:v>
                </c:pt>
                <c:pt idx="1">
                  <c:v>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4864"/>
            <a:ext cx="12191695" cy="457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46304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C8962E"/>
                </a:solidFill>
                <a:latin typeface="Microsoft YaHei"/>
              </a:defRPr>
            </a:pPr>
            <a:r>
              <a:t>★ 关键指标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146304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FFFFF"/>
                </a:solidFill>
                <a:latin typeface="Microsoft YaHei"/>
              </a:defRPr>
            </a:pPr>
            <a:r>
              <a:t>国别分布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46304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FFFFF"/>
                </a:solidFill>
                <a:latin typeface="Microsoft YaHei"/>
              </a:defRPr>
            </a:pPr>
            <a:r>
              <a:t>预警明细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146304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C8962E"/>
                </a:solidFill>
                <a:latin typeface="Microsoft YaHei"/>
              </a:defRPr>
            </a:pPr>
            <a:r>
              <a:t>🎨 GLM 美化版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7772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1A3A5C"/>
                </a:solidFill>
                <a:latin typeface="Microsoft YaHei"/>
              </a:defRPr>
            </a:pPr>
            <a:r>
              <a:t>🏗️ 危大方案编审进度看板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23444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C7A99"/>
                </a:solidFill>
                <a:latin typeface="Microsoft YaHei"/>
              </a:defRPr>
            </a:pPr>
            <a:r>
              <a:t>2026 年开工项目 · 中东区域公司 · 数据日期 2026-06-08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601200" y="777240"/>
            <a:ext cx="2103120" cy="73152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601200" y="868680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数据日期</a:t>
            </a:r>
            <a:br/>
            <a:r>
              <a:t>2026-06-08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1783080"/>
            <a:ext cx="2743200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EFE9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1783080"/>
            <a:ext cx="2743200" cy="54864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1947672"/>
            <a:ext cx="2743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A3A5C"/>
                </a:solidFill>
                <a:latin typeface="Microsoft YaHei"/>
              </a:defRPr>
            </a:pPr>
            <a:r>
              <a:t>135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274320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5C7A99"/>
                </a:solidFill>
                <a:latin typeface="Microsoft YaHei"/>
              </a:defRPr>
            </a:pPr>
            <a:r>
              <a:t>有效方案总数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383280" y="1783080"/>
            <a:ext cx="2743200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EFE9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3383280" y="1783080"/>
            <a:ext cx="2743200" cy="54864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383280" y="1947672"/>
            <a:ext cx="2743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2E7D32"/>
                </a:solidFill>
                <a:latin typeface="Microsoft YaHei"/>
              </a:defRPr>
            </a:pPr>
            <a:r>
              <a:t>112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83280" y="274320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5C7A99"/>
                </a:solidFill>
                <a:latin typeface="Microsoft YaHei"/>
              </a:defRPr>
            </a:pPr>
            <a:r>
              <a:t>已审批(83%目标)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09360" y="1783080"/>
            <a:ext cx="2743200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EFE9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309360" y="1783080"/>
            <a:ext cx="2743200" cy="54864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309360" y="1947672"/>
            <a:ext cx="2743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C8962E"/>
                </a:solidFill>
                <a:latin typeface="Microsoft YaHei"/>
              </a:defRPr>
            </a:pPr>
            <a:r>
              <a:t>52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09360" y="274320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5C7A99"/>
                </a:solidFill>
                <a:latin typeface="Microsoft YaHei"/>
              </a:defRPr>
            </a:pPr>
            <a:r>
              <a:t>超一定规模方案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235440" y="1783080"/>
            <a:ext cx="2743200" cy="1417320"/>
          </a:xfrm>
          <a:prstGeom prst="rect">
            <a:avLst/>
          </a:prstGeom>
          <a:solidFill>
            <a:srgbClr val="FFFFFF"/>
          </a:solidFill>
          <a:ln w="6350">
            <a:solidFill>
              <a:srgbClr val="EFE9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9235440" y="1783080"/>
            <a:ext cx="2743200" cy="54864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235440" y="1947672"/>
            <a:ext cx="2743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D94E34"/>
                </a:solidFill>
                <a:latin typeface="Microsoft YaHei"/>
              </a:defRPr>
            </a:pPr>
            <a: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235440" y="274320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5C7A99"/>
                </a:solidFill>
                <a:latin typeface="Microsoft YaHei"/>
              </a:defRPr>
            </a:pPr>
            <a:r>
              <a:t>预警信号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3383280"/>
            <a:ext cx="7498079" cy="2743200"/>
          </a:xfrm>
          <a:prstGeom prst="rect">
            <a:avLst/>
          </a:prstGeom>
          <a:solidFill>
            <a:srgbClr val="FFFFFF"/>
          </a:solidFill>
          <a:ln w="6350">
            <a:solidFill>
              <a:srgbClr val="EFE9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57200" y="3383280"/>
            <a:ext cx="7498079" cy="36576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0080" y="3438144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🌍 按国别分布 · 方案数 + 一般/超规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7200" y="3886200"/>
            <a:ext cx="1554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333333"/>
                </a:solidFill>
                <a:latin typeface="Microsoft YaHei"/>
              </a:defRPr>
            </a:pPr>
            <a:r>
              <a:t>沙特阿拉伯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103120" y="3931920"/>
            <a:ext cx="5212079" cy="182880"/>
          </a:xfrm>
          <a:prstGeom prst="rect">
            <a:avLst/>
          </a:prstGeom>
          <a:solidFill>
            <a:srgbClr val="EFE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2103120" y="3931920"/>
            <a:ext cx="5212079" cy="18288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406639" y="3886200"/>
            <a:ext cx="5029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1A3A5C"/>
                </a:solidFill>
                <a:latin typeface="Microsoft YaHei"/>
              </a:defRPr>
            </a:pPr>
            <a:r>
              <a:t>85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546028" y="4133088"/>
            <a:ext cx="1957891" cy="109728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02920" y="4133088"/>
            <a:ext cx="457200" cy="109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1A3A5C"/>
                </a:solidFill>
                <a:latin typeface="Microsoft YaHei"/>
              </a:defRPr>
            </a:pPr>
            <a:r>
              <a:t>一般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011680" y="4133088"/>
            <a:ext cx="457200" cy="109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C8962E"/>
                </a:solidFill>
                <a:latin typeface="Microsoft YaHei"/>
              </a:defRPr>
            </a:pPr>
            <a:r>
              <a:t>超规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0" y="4297680"/>
            <a:ext cx="1554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333333"/>
                </a:solidFill>
                <a:latin typeface="Microsoft YaHei"/>
              </a:defRPr>
            </a:pPr>
            <a:r>
              <a:t>阿拉伯联合酋长国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103120" y="4343400"/>
            <a:ext cx="5212079" cy="182880"/>
          </a:xfrm>
          <a:prstGeom prst="rect">
            <a:avLst/>
          </a:prstGeom>
          <a:solidFill>
            <a:srgbClr val="EFE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2103120" y="4343400"/>
            <a:ext cx="4721530" cy="18288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06639" y="4297680"/>
            <a:ext cx="5029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1A3A5C"/>
                </a:solidFill>
                <a:latin typeface="Microsoft YaHei"/>
              </a:defRPr>
            </a:pPr>
            <a:r>
              <a:t>77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018903" y="4544568"/>
            <a:ext cx="1882588" cy="109728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02920" y="4544568"/>
            <a:ext cx="457200" cy="109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1A3A5C"/>
                </a:solidFill>
                <a:latin typeface="Microsoft YaHei"/>
              </a:defRPr>
            </a:pPr>
            <a:r>
              <a:t>一般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011680" y="4544568"/>
            <a:ext cx="457200" cy="109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C8962E"/>
                </a:solidFill>
                <a:latin typeface="Microsoft YaHei"/>
              </a:defRPr>
            </a:pPr>
            <a:r>
              <a:t>超规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57200" y="4709160"/>
            <a:ext cx="1554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0">
                <a:solidFill>
                  <a:srgbClr val="333333"/>
                </a:solidFill>
                <a:latin typeface="Microsoft YaHei"/>
              </a:defRPr>
            </a:pPr>
            <a:r>
              <a:t>卡塔尔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103120" y="4754880"/>
            <a:ext cx="5212079" cy="182880"/>
          </a:xfrm>
          <a:prstGeom prst="rect">
            <a:avLst/>
          </a:prstGeom>
          <a:solidFill>
            <a:srgbClr val="EFE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2103120" y="4754880"/>
            <a:ext cx="122637" cy="18288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406639" y="4709160"/>
            <a:ext cx="5029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1A3A5C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178423" y="4956048"/>
            <a:ext cx="75303" cy="109728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02920" y="4956048"/>
            <a:ext cx="457200" cy="109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1A3A5C"/>
                </a:solidFill>
                <a:latin typeface="Microsoft YaHei"/>
              </a:defRPr>
            </a:pPr>
            <a:r>
              <a:t>一般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011680" y="4956048"/>
            <a:ext cx="457200" cy="109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C8962E"/>
                </a:solidFill>
                <a:latin typeface="Microsoft YaHei"/>
              </a:defRPr>
            </a:pPr>
            <a:r>
              <a:t>超规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0080" y="5852160"/>
            <a:ext cx="18288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1A3A5C"/>
                </a:solidFill>
                <a:latin typeface="Microsoft YaHei"/>
              </a:defRPr>
            </a:pPr>
            <a:r>
              <a:t>■ 一般类方案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286000" y="5852160"/>
            <a:ext cx="18288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C8962E"/>
                </a:solidFill>
                <a:latin typeface="Microsoft YaHei"/>
              </a:defRPr>
            </a:pPr>
            <a:r>
              <a:t>■ 超规类方案</a:t>
            </a:r>
          </a:p>
        </p:txBody>
      </p:sp>
      <p:sp>
        <p:nvSpPr>
          <p:cNvPr id="55" name="Rectangle 54"/>
          <p:cNvSpPr/>
          <p:nvPr/>
        </p:nvSpPr>
        <p:spPr>
          <a:xfrm>
            <a:off x="8138160" y="3383280"/>
            <a:ext cx="3611880" cy="2743200"/>
          </a:xfrm>
          <a:prstGeom prst="rect">
            <a:avLst/>
          </a:prstGeom>
          <a:solidFill>
            <a:srgbClr val="FFFFFF"/>
          </a:solidFill>
          <a:ln w="6350">
            <a:solidFill>
              <a:srgbClr val="EFE9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8138160" y="3383280"/>
            <a:ext cx="3611880" cy="36576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8321040" y="3438144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📊 方案分类占比</a:t>
            </a:r>
          </a:p>
        </p:txBody>
      </p:sp>
      <p:graphicFrame>
        <p:nvGraphicFramePr>
          <p:cNvPr id="58" name="Chart 57"/>
          <p:cNvGraphicFramePr>
            <a:graphicFrameLocks noGrp="1"/>
          </p:cNvGraphicFramePr>
          <p:nvPr/>
        </p:nvGraphicFramePr>
        <p:xfrm>
          <a:off x="8229600" y="3794760"/>
          <a:ext cx="1828800" cy="18288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59" name="TextBox 58"/>
          <p:cNvSpPr txBox="1"/>
          <p:nvPr/>
        </p:nvSpPr>
        <p:spPr>
          <a:xfrm>
            <a:off x="10149840" y="3931920"/>
            <a:ext cx="1554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1A3A5C"/>
                </a:solidFill>
                <a:latin typeface="Microsoft YaHei"/>
              </a:defRPr>
            </a:pPr>
            <a:r>
              <a:t>一般类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0149840" y="416052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A3A5C"/>
                </a:solidFill>
                <a:latin typeface="Microsoft YaHei"/>
              </a:defRPr>
            </a:pPr>
            <a:r>
              <a:t>112 项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149840" y="4617720"/>
            <a:ext cx="1554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C8962E"/>
                </a:solidFill>
                <a:latin typeface="Microsoft YaHei"/>
              </a:defRPr>
            </a:pPr>
            <a:r>
              <a:t>超规类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0149840" y="4846320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C8962E"/>
                </a:solidFill>
                <a:latin typeface="Microsoft YaHei"/>
              </a:defRPr>
            </a:pPr>
            <a:r>
              <a:t>52 项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183879" y="5715000"/>
            <a:ext cx="18288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5C7A99"/>
                </a:solidFill>
                <a:latin typeface="Microsoft YaHei"/>
              </a:defRPr>
            </a:pPr>
            <a:r>
              <a:t>审批完成率</a:t>
            </a:r>
          </a:p>
        </p:txBody>
      </p:sp>
      <p:sp>
        <p:nvSpPr>
          <p:cNvPr id="64" name="Rectangle 63"/>
          <p:cNvSpPr/>
          <p:nvPr/>
        </p:nvSpPr>
        <p:spPr>
          <a:xfrm>
            <a:off x="8183879" y="5897880"/>
            <a:ext cx="2743200" cy="137160"/>
          </a:xfrm>
          <a:prstGeom prst="rect">
            <a:avLst/>
          </a:prstGeom>
          <a:solidFill>
            <a:srgbClr val="EFE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8183879" y="5897880"/>
            <a:ext cx="2249424" cy="13716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0515600" y="571500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400" b="1">
                <a:solidFill>
                  <a:srgbClr val="1A3A5C"/>
                </a:solidFill>
                <a:latin typeface="Microsoft YaHei"/>
              </a:defRPr>
            </a:pPr>
            <a:r>
              <a:t>82%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57200" y="6446520"/>
            <a:ext cx="5486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5C7A99"/>
                </a:solidFill>
                <a:latin typeface="Microsoft YaHei"/>
              </a:defRPr>
            </a:pPr>
            <a:r>
              <a:t>中国港湾中东区域公司 技术部 · GLM-4-Flash 美化版 · 数据源: OA 项管平台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0515600" y="6446520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5C7A99"/>
                </a:solidFill>
                <a:latin typeface="Microsoft YaHei"/>
              </a:defRPr>
            </a:pPr>
            <a:r>
              <a:t>1 / 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4864"/>
            <a:ext cx="12191695" cy="457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46304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FFFFF"/>
                </a:solidFill>
                <a:latin typeface="Microsoft YaHei"/>
              </a:defRPr>
            </a:pPr>
            <a:r>
              <a:t>关键指标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146304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FFFFF"/>
                </a:solidFill>
                <a:latin typeface="Microsoft YaHei"/>
              </a:defRPr>
            </a:pPr>
            <a:r>
              <a:t>国别分布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46304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C8962E"/>
                </a:solidFill>
                <a:latin typeface="Microsoft YaHei"/>
              </a:defRPr>
            </a:pPr>
            <a:r>
              <a:t>★ 预警明细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146304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C8962E"/>
                </a:solidFill>
                <a:latin typeface="Microsoft YaHei"/>
              </a:defRPr>
            </a:pPr>
            <a:r>
              <a:t>🎨 GLM 美化版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7772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1A3A5C"/>
                </a:solidFill>
                <a:latin typeface="Microsoft YaHei"/>
              </a:defRPr>
            </a:pPr>
            <a:r>
              <a:t>⚠️ 预警方案 + 项目排行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23444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C7A99"/>
                </a:solidFill>
                <a:latin typeface="Microsoft YaHei"/>
              </a:defRPr>
            </a:pPr>
            <a:r>
              <a:t>按审批紧迫度排序 · 2026-06-09 生成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1691640"/>
            <a:ext cx="11247120" cy="36576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1746504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🚨 预警方案明细 (1 项)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457200" y="2057400"/>
          <a:ext cx="1124712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4572000"/>
                <a:gridCol w="1371600"/>
                <a:gridCol w="1188720"/>
                <a:gridCol w="914400"/>
              </a:tblGrid>
              <a:tr h="914400">
                <a:tc>
                  <a:txBody>
                    <a:bodyPr/>
                    <a:lstStyle/>
                    <a:p>
                      <a:pPr algn="ctr">
                        <a:defRPr sz="1000" b="1">
                          <a:solidFill>
                            <a:srgbClr val="FFFFFF"/>
                          </a:solidFill>
                          <a:latin typeface="Microsoft YaHei"/>
                        </a:defRPr>
                      </a:pPr>
                      <a:r>
                        <a:t>项目名称</a:t>
                      </a:r>
                    </a:p>
                  </a:txBody>
                  <a:tcPr>
                    <a:solidFill>
                      <a:srgbClr val="C8962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solidFill>
                            <a:srgbClr val="FFFFFF"/>
                          </a:solidFill>
                          <a:latin typeface="Microsoft YaHei"/>
                        </a:defRPr>
                      </a:pPr>
                      <a:r>
                        <a:t>方案名称</a:t>
                      </a:r>
                    </a:p>
                  </a:txBody>
                  <a:tcPr>
                    <a:solidFill>
                      <a:srgbClr val="C8962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solidFill>
                            <a:srgbClr val="FFFFFF"/>
                          </a:solidFill>
                          <a:latin typeface="Microsoft YaHei"/>
                        </a:defRPr>
                      </a:pPr>
                      <a:r>
                        <a:t>国别</a:t>
                      </a:r>
                    </a:p>
                  </a:txBody>
                  <a:tcPr>
                    <a:solidFill>
                      <a:srgbClr val="C8962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solidFill>
                            <a:srgbClr val="FFFFFF"/>
                          </a:solidFill>
                          <a:latin typeface="Microsoft YaHei"/>
                        </a:defRPr>
                      </a:pPr>
                      <a:r>
                        <a:t>计划开工</a:t>
                      </a:r>
                    </a:p>
                  </a:txBody>
                  <a:tcPr>
                    <a:solidFill>
                      <a:srgbClr val="C8962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solidFill>
                            <a:srgbClr val="FFFFFF"/>
                          </a:solidFill>
                          <a:latin typeface="Microsoft YaHei"/>
                        </a:defRPr>
                      </a:pPr>
                      <a:r>
                        <a:t>预警等级</a:t>
                      </a:r>
                    </a:p>
                  </a:txBody>
                  <a:tcPr>
                    <a:solidFill>
                      <a:srgbClr val="C8962E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l">
                        <a:defRPr sz="90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阿联酋迪拜马克图姆国际机场地下结构工程项目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BHS处理中心/GSE隧道现浇板专项施工方案(4包）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阿拉伯联合酋长国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2026-06-10 00:00:00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F08000"/>
                          </a:solidFill>
                          <a:latin typeface="Microsoft YaHei"/>
                        </a:defRPr>
                      </a:pPr>
                      <a:r>
                        <a:t>orange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457200" y="4023360"/>
            <a:ext cx="11247120" cy="36576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078224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Microsoft YaHei"/>
              </a:defRPr>
            </a:pPr>
            <a:r>
              <a:t>📊 方案数 Top 10 项目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457200" y="4389120"/>
          <a:ext cx="1124712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3931920"/>
                <a:gridCol w="1188720"/>
                <a:gridCol w="1188720"/>
                <a:gridCol w="1188720"/>
                <a:gridCol w="3291840"/>
              </a:tblGrid>
              <a:tr h="174567">
                <a:tc>
                  <a:txBody>
                    <a:bodyPr/>
                    <a:lstStyle/>
                    <a:p>
                      <a:pPr algn="ctr">
                        <a:defRPr sz="1000" b="1">
                          <a:solidFill>
                            <a:srgbClr val="FFFFFF"/>
                          </a:solidFill>
                          <a:latin typeface="Microsoft YaHei"/>
                        </a:defRPr>
                      </a:pPr>
                      <a:r>
                        <a:t>#</a:t>
                      </a:r>
                    </a:p>
                  </a:txBody>
                  <a:tcPr>
                    <a:solidFill>
                      <a:srgbClr val="C8962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solidFill>
                            <a:srgbClr val="FFFFFF"/>
                          </a:solidFill>
                          <a:latin typeface="Microsoft YaHei"/>
                        </a:defRPr>
                      </a:pPr>
                      <a:r>
                        <a:t>项目名称</a:t>
                      </a:r>
                    </a:p>
                  </a:txBody>
                  <a:tcPr>
                    <a:solidFill>
                      <a:srgbClr val="C8962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solidFill>
                            <a:srgbClr val="FFFFFF"/>
                          </a:solidFill>
                          <a:latin typeface="Microsoft YaHei"/>
                        </a:defRPr>
                      </a:pPr>
                      <a:r>
                        <a:t>方案数</a:t>
                      </a:r>
                    </a:p>
                  </a:txBody>
                  <a:tcPr>
                    <a:solidFill>
                      <a:srgbClr val="C8962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solidFill>
                            <a:srgbClr val="FFFFFF"/>
                          </a:solidFill>
                          <a:latin typeface="Microsoft YaHei"/>
                        </a:defRPr>
                      </a:pPr>
                      <a:r>
                        <a:t>已审批</a:t>
                      </a:r>
                    </a:p>
                  </a:txBody>
                  <a:tcPr>
                    <a:solidFill>
                      <a:srgbClr val="C8962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solidFill>
                            <a:srgbClr val="FFFFFF"/>
                          </a:solidFill>
                          <a:latin typeface="Microsoft YaHei"/>
                        </a:defRPr>
                      </a:pPr>
                      <a:r>
                        <a:t>超规</a:t>
                      </a:r>
                    </a:p>
                  </a:txBody>
                  <a:tcPr>
                    <a:solidFill>
                      <a:srgbClr val="C8962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solidFill>
                            <a:srgbClr val="FFFFFF"/>
                          </a:solidFill>
                          <a:latin typeface="Microsoft YaHei"/>
                        </a:defRPr>
                      </a:pPr>
                      <a:r>
                        <a:t>审批进度</a:t>
                      </a:r>
                    </a:p>
                  </a:txBody>
                  <a:tcPr>
                    <a:solidFill>
                      <a:srgbClr val="C8962E"/>
                    </a:solidFill>
                  </a:tcPr>
                </a:tc>
              </a:tr>
              <a:tr h="174567"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阿联酋迪拜马克图姆国际机场地下结构工程项目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35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20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13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57%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</a:tr>
              <a:tr h="174567"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沙特红海Laheq岛连接路和跨海桥工程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11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11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100%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174567"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沙特利雅得南二环路第三标段项目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10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10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100%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</a:tr>
              <a:tr h="174567"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阿联酋阿布扎比中岛公园一期1C道桥项目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100%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174567"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5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沙特吉达市中心综合开发基础设施项目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7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7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100%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</a:tr>
              <a:tr h="174567"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沙特吉赞基础下游工业城保税区至人工岛连接桥项目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100%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174567"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7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阿联酋哈伊马角永利岛连接桥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6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1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100%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</a:tr>
              <a:tr h="174567"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阿联酋阿布扎比哈里发工业园B区食品基地工程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100%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174567"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9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沙特达曼港第一和第二集装箱码头升级改造工程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2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100%</a:t>
                      </a:r>
                    </a:p>
                  </a:txBody>
                  <a:tcPr>
                    <a:solidFill>
                      <a:srgbClr val="F5F1E8"/>
                    </a:solidFill>
                  </a:tcPr>
                </a:tc>
              </a:tr>
              <a:tr h="174570"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10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沙特红海舒莱亚码头及潜水中心项目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0">
                          <a:solidFill>
                            <a:srgbClr val="333333"/>
                          </a:solidFill>
                          <a:latin typeface="Microsoft YaHei"/>
                        </a:defRPr>
                      </a:pPr>
                      <a:r>
                        <a:t>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  <a:latin typeface="Microsoft YaHei"/>
                        </a:defRPr>
                      </a:pPr>
                      <a:r>
                        <a:t>100%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" y="6446520"/>
            <a:ext cx="5486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5C7A99"/>
                </a:solidFill>
                <a:latin typeface="Microsoft YaHei"/>
              </a:defRPr>
            </a:pPr>
            <a:r>
              <a:t>中国港湾中东区域公司 技术部 · GLM-4-Flash 美化版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0" y="6446520"/>
            <a:ext cx="11887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5C7A99"/>
                </a:solidFill>
                <a:latin typeface="Microsoft YaHei"/>
              </a:defRPr>
            </a:pPr>
            <a:r>
              <a:t>2 / 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