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7315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94360"/>
            <a:ext cx="54864" cy="27432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5486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危大方案编审进度看板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0" y="621792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 · 2026年6月 · 数据截止 2026-06-08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097280"/>
            <a:ext cx="539496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109728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143000"/>
            <a:ext cx="2743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1. 年度认定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1152144"/>
            <a:ext cx="2286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中港科技便〔2026〕6号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1554480"/>
            <a:ext cx="1097280" cy="868680"/>
          </a:xfrm>
          <a:prstGeom prst="rect">
            <a:avLst/>
          </a:prstGeom>
          <a:solidFill>
            <a:srgbClr val="EBF0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1627632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43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2084832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安全专项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2450592"/>
            <a:ext cx="1097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覆盖 7 个项目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03120" y="164592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1A3A5C"/>
                </a:solidFill>
                <a:latin typeface="Microsoft YaHei"/>
              </a:defRPr>
            </a:pPr>
            <a:r>
              <a:t>■ 一般类  27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03120" y="19202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8962E"/>
                </a:solidFill>
                <a:latin typeface="Microsoft YaHei"/>
              </a:defRPr>
            </a:pPr>
            <a:r>
              <a:t>■ 超规类  16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36792" y="1097280"/>
            <a:ext cx="539496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336792" y="109728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19672" y="1143000"/>
            <a:ext cx="2743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2. OA有效登记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982712" y="1152144"/>
            <a:ext cx="1828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排除已作废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19672" y="1554480"/>
            <a:ext cx="1097280" cy="868680"/>
          </a:xfrm>
          <a:prstGeom prst="rect">
            <a:avLst/>
          </a:prstGeom>
          <a:solidFill>
            <a:srgbClr val="EBF0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19672" y="1627632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52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19672" y="2084832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有效登记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19672" y="2450592"/>
            <a:ext cx="1097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登记率 121%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39912" y="164592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1A3A5C"/>
                </a:solidFill>
                <a:latin typeface="Microsoft YaHei"/>
              </a:defRPr>
            </a:pPr>
            <a:r>
              <a:t>■ 一般类  30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39912" y="19202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8962E"/>
                </a:solidFill>
                <a:latin typeface="Microsoft YaHei"/>
              </a:defRPr>
            </a:pPr>
            <a:r>
              <a:t>■ 超规类  22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2834640"/>
            <a:ext cx="539496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57200" y="283464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2871216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3. 按国别分布 · 分层条形图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3246120"/>
            <a:ext cx="16459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阿拉伯联合酋长国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86000" y="3264408"/>
            <a:ext cx="1728216" cy="20116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014216" y="3264408"/>
            <a:ext cx="1152144" cy="201168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754880" y="3246120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45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3657600"/>
            <a:ext cx="16459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沙特阿拉伯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286000" y="3675888"/>
            <a:ext cx="192024" cy="20116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2478024" y="3675888"/>
            <a:ext cx="192024" cy="201168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754880" y="3657600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8640" y="4069080"/>
            <a:ext cx="16459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卡塔尔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286000" y="4087368"/>
            <a:ext cx="64008" cy="201168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754880" y="4069080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48640" y="446227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A3A5C"/>
                </a:solidFill>
                <a:latin typeface="Microsoft YaHei"/>
              </a:defRPr>
            </a:pPr>
            <a:r>
              <a:t>■ 一般类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371600" y="446227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■ 超规类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36792" y="2834640"/>
            <a:ext cx="539496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6336792" y="283464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19672" y="2871216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4. 审批进度 &amp; 三色预警信号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473952" y="3291840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473952" y="3364992"/>
            <a:ext cx="777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D94E34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473952" y="3822192"/>
            <a:ext cx="777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预警总计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434072" y="3291840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434072" y="3364992"/>
            <a:ext cx="777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🔴0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434072" y="3822192"/>
            <a:ext cx="777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红色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394192" y="3291840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8394192" y="3364992"/>
            <a:ext cx="777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🟠1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394192" y="3822192"/>
            <a:ext cx="777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橙色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354312" y="3291840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9354312" y="3364992"/>
            <a:ext cx="777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C8962E"/>
                </a:solidFill>
                <a:latin typeface="Microsoft YaHei"/>
              </a:defRPr>
            </a:pPr>
            <a:r>
              <a:t>🟡4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354312" y="3822192"/>
            <a:ext cx="777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黄色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0314432" y="3291840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0314432" y="3364992"/>
            <a:ext cx="777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Microsoft YaHei"/>
              </a:defRPr>
            </a:pPr>
            <a:r>
              <a:t>23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314432" y="3822192"/>
            <a:ext cx="777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未完成审批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725912" y="3291840"/>
            <a:ext cx="1097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🔴 在实施未审批</a:t>
            </a:r>
            <a:br/>
            <a:r>
              <a:t>🟠 ≤30天</a:t>
            </a:r>
            <a:br/>
            <a:r>
              <a:t>🟡 ≤45天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473952" y="4069080"/>
            <a:ext cx="914400" cy="640080"/>
          </a:xfrm>
          <a:prstGeom prst="rect">
            <a:avLst/>
          </a:prstGeom>
          <a:solidFill>
            <a:srgbClr val="EBF0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473952" y="4142232"/>
            <a:ext cx="914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2E7D32"/>
                </a:solidFill>
                <a:latin typeface="Microsoft YaHei"/>
              </a:defRPr>
            </a:pPr>
            <a:r>
              <a:t>56%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473952" y="4599432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审批完成率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571232" y="4178808"/>
            <a:ext cx="3200400" cy="201168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7571232" y="4178808"/>
            <a:ext cx="1792224" cy="20116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7571232" y="4416552"/>
            <a:ext cx="32004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已审批 29                                    未审批 23 / 总计 52</a:t>
            </a:r>
          </a:p>
        </p:txBody>
      </p:sp>
      <p:sp>
        <p:nvSpPr>
          <p:cNvPr id="69" name="Rectangle 68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515600" y="658368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1 /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02336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7315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预警明细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94360"/>
            <a:ext cx="54864" cy="27432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5486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预警信号明细清单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0" y="621792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8899AA"/>
                </a:solidFill>
                <a:latin typeface="Microsoft YaHei"/>
              </a:defRPr>
            </a:pPr>
            <a:r>
              <a:t>共 5 项预警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051560"/>
            <a:ext cx="4572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069848"/>
            <a:ext cx="365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信号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1051560"/>
            <a:ext cx="27432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1069848"/>
            <a:ext cx="2651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项目名称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0" y="1051560"/>
            <a:ext cx="27432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703320" y="1069848"/>
            <a:ext cx="2651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方案名称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0" y="1051560"/>
            <a:ext cx="27432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1069848"/>
            <a:ext cx="2651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当前状态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0" y="1051560"/>
            <a:ext cx="22860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89720" y="1069848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距开工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1344168"/>
            <a:ext cx="1097280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1380744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33333"/>
                </a:solidFill>
                <a:latin typeface="Microsoft YaHei"/>
              </a:defRPr>
            </a:pPr>
            <a:r>
              <a:t>🟠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1380744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9120" y="1380744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BHS/GSE隧道现浇板(4包)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32320" y="1380744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已添加未实施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61120" y="1380744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2天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1691640"/>
            <a:ext cx="1097280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1728216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1728216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阿联酋阿布扎比汽车基地房建项目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0" y="17282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模板支立工程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20" y="1728216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未审批未实施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961120" y="1728216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32天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" y="2039112"/>
            <a:ext cx="1097280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02920" y="2075688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14400" y="2075688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阿联酋阿布扎比汽车基地房建项目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89120" y="207568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深基坑开挖方案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32320" y="207568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未审批未实施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961120" y="2075688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37天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7200" y="2386584"/>
            <a:ext cx="1097280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02920" y="2423160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4400" y="242316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389120" y="242316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现浇倒T梁(4包)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132320" y="242316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审批中未实施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961120" y="24231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42天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57200" y="2734056"/>
            <a:ext cx="1097280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02920" y="2770632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14400" y="2770632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389120" y="2770632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T梁预制运输安装(4包)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132320" y="2770632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已添加未实施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961120" y="2770632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42天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57200" y="3657600"/>
            <a:ext cx="10972800" cy="4572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457200" y="3657600"/>
            <a:ext cx="54864" cy="45720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685800" y="370332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📐 预警规则：🟠 橙色 ≤30天未审批 · 🟡 黄色 ≤45天未审批 · 🔴 红色 在实施未审批（本月0项）</a:t>
            </a:r>
          </a:p>
        </p:txBody>
      </p:sp>
      <p:sp>
        <p:nvSpPr>
          <p:cNvPr id="51" name="Rectangle 50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457200" y="658368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515600" y="658368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2 /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