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Oval 53"/>
          <p:cNvSpPr/>
          <p:nvPr/>
        </p:nvSpPr>
        <p:spPr>
          <a:xfrm>
            <a:off x="777605119920" y="3355848"/>
            <a:ext cx="201168" cy="201168"/>
          </a:xfrm>
          <a:prstGeom prst="ellipse">
            <a:avLst/>
          </a:prstGeom>
          <a:solidFill>
            <a:srgbClr val="D94E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</a:t>
            </a:r>
          </a:p>
        </p:txBody>
      </p:sp>
      <p:sp>
        <p:nvSpPr>
          <p:cNvPr id="57" name="Rectangle 56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Oval 57"/>
          <p:cNvSpPr/>
          <p:nvPr/>
        </p:nvSpPr>
        <p:spPr>
          <a:xfrm>
            <a:off x="1555203564720" y="3355848"/>
            <a:ext cx="201168" cy="201168"/>
          </a:xfrm>
          <a:prstGeom prst="ellipse">
            <a:avLst/>
          </a:prstGeom>
          <a:solidFill>
            <a:srgbClr val="F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5552033361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08000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Oval 61"/>
          <p:cNvSpPr/>
          <p:nvPr/>
        </p:nvSpPr>
        <p:spPr>
          <a:xfrm>
            <a:off x="2332802009520" y="3355848"/>
            <a:ext cx="201168" cy="201168"/>
          </a:xfrm>
          <a:prstGeom prst="ellipse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2332801780920" y="3557016"/>
            <a:ext cx="7772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863072" y="3364992"/>
            <a:ext cx="109728" cy="109728"/>
          </a:xfrm>
          <a:prstGeom prst="rect">
            <a:avLst/>
          </a:prstGeom>
          <a:solidFill>
            <a:srgbClr val="D94E3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1000232" y="3355848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在实施未审批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863072" y="3529583"/>
            <a:ext cx="109728" cy="109728"/>
          </a:xfrm>
          <a:prstGeom prst="rect">
            <a:avLst/>
          </a:prstGeom>
          <a:solidFill>
            <a:srgbClr val="F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1000232" y="3520440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≤30天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863072" y="3694176"/>
            <a:ext cx="109728" cy="109728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1000232" y="3685031"/>
            <a:ext cx="731520" cy="137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≤45天</a:t>
            </a:r>
          </a:p>
        </p:txBody>
      </p:sp>
      <p:sp>
        <p:nvSpPr>
          <p:cNvPr id="74" name="Rectangle 73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77" name="Rectangle 76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80" name="Rectangle 79"/>
          <p:cNvSpPr/>
          <p:nvPr/>
        </p:nvSpPr>
        <p:spPr>
          <a:xfrm>
            <a:off x="457200" y="4681728"/>
            <a:ext cx="11277295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457200" y="4681728"/>
            <a:ext cx="11277295" cy="25603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40080" y="4700016"/>
            <a:ext cx="91440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登记率未达100%的项目（认定→OA）</a:t>
            </a:r>
          </a:p>
        </p:txBody>
      </p:sp>
      <p:graphicFrame>
        <p:nvGraphicFramePr>
          <p:cNvPr id="83" name="Table 82"/>
          <p:cNvGraphicFramePr>
            <a:graphicFrameLocks noGrp="1"/>
          </p:cNvGraphicFramePr>
          <p:nvPr/>
        </p:nvGraphicFramePr>
        <p:xfrm>
          <a:off x="457200" y="4937760"/>
          <a:ext cx="11277295" cy="43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  <a:gridCol w="1371600"/>
                <a:gridCol w="1371600"/>
                <a:gridCol w="1676095"/>
              </a:tblGrid>
              <a:tr h="219456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认定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OA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缺口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1A3A5C"/>
                          </a:solidFill>
                        </a:defRPr>
                      </a:pPr>
                      <a:r>
                        <a:t>阿联酋阿布扎比马斯努阿岛水工项目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4" name="Rectangle 83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6 项预警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1005840"/>
          <a:ext cx="9601200" cy="2048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640080"/>
                <a:gridCol w="2926080"/>
                <a:gridCol w="2560320"/>
                <a:gridCol w="1463040"/>
                <a:gridCol w="914400"/>
                <a:gridCol w="640080"/>
              </a:tblGrid>
              <a:tr h="292608"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信号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类型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方案名称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当前状态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计划开工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800" b="1">
                          <a:solidFill>
                            <a:srgbClr val="FFFFFF"/>
                          </a:solidFill>
                        </a:defRPr>
                      </a:pPr>
                      <a:r>
                        <a:t>距开工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0">
                          <a:solidFill>
                            <a:srgbClr val="333333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超规类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BHS处理中心/GSE隧道现浇板专项施工方案（4包）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已添加、未实施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2026-06-10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0">
                          <a:solidFill>
                            <a:srgbClr val="333333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一般类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钢筋加工厂桥式起重机安装专项施工方案（2包）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已审批、未实施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2026-06-30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22天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超规类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模板支立工程专项方案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未审批、未实施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2026-07-10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32天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1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超规类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深基坑开挖方案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未审批、未实施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1">
                          <a:solidFill>
                            <a:srgbClr val="333333"/>
                          </a:solidFill>
                        </a:defRPr>
                      </a:pPr>
                      <a:r>
                        <a:t>2026-07-15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37天</a:t>
                      </a:r>
                    </a:p>
                  </a:txBody>
                  <a:tcPr>
                    <a:solidFill>
                      <a:srgbClr val="FFF3E0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超规类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处理中心现浇倒T梁专项施工方案（4包）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审批中、未实施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2026-07-20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292608">
                <a:tc>
                  <a:txBody>
                    <a:bodyPr/>
                    <a:lstStyle/>
                    <a:p>
                      <a:pPr algn="ctr">
                        <a:defRPr sz="14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一般类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T梁预制、运输和安装专项施工方案（4包）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已添加、未实施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800" b="0">
                          <a:solidFill>
                            <a:srgbClr val="333333"/>
                          </a:solidFill>
                        </a:defRPr>
                      </a:pPr>
                      <a:r>
                        <a:t>2026-07-20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3191256"/>
            <a:ext cx="960120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3191256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3236976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