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/Relationships>
</file>

<file path=ppt/charts/_rels/chart1.xml.rels><?xml version='1.0' encoding='UTF-8' standalone='yes'?>
<Relationships xmlns="http://schemas.openxmlformats.org/package/2006/relationships"><Relationship Id="rId1" Type="http://schemas.openxmlformats.org/officeDocument/2006/relationships/package" Target="../embeddings/Microsoft_Excel_Sheet1.xlsx"/></Relationships>
</file>

<file path=ppt/charts/_rels/chart2.xml.rels><?xml version='1.0' encoding='UTF-8' standalone='yes'?>
<Relationships xmlns="http://schemas.openxmlformats.org/package/2006/relationships"><Relationship Id="rId1" Type="http://schemas.openxmlformats.org/officeDocument/2006/relationships/package" Target="../embeddings/Microsoft_Excel_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0"/>
  <c:chart>
    <c:autoTitleDeleted val="1"/>
    <c:plotArea>
      <c:layout/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/>
                </c:pt>
              </c:strCache>
            </c:strRef>
          </c:tx>
          <c:dPt>
            <c:idx val="0"/>
            <c:spPr>
              <a:solidFill>
                <a:srgbClr val="1A3A5C"/>
              </a:solidFill>
            </c:spPr>
          </c:dPt>
          <c:dPt>
            <c:idx val="1"/>
            <c:spPr>
              <a:solidFill>
                <a:srgbClr val="C8962E"/>
              </a:solidFill>
            </c:spPr>
          </c:dPt>
          <c:cat>
            <c:strRef>
              <c:f>Sheet1!$A$2:$A$3</c:f>
              <c:strCache>
                <c:ptCount val="2"/>
                <c:pt idx="0">
                  <c:v>一般类</c:v>
                </c:pt>
                <c:pt idx="1">
                  <c:v>超规类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27</c:v>
                </c:pt>
                <c:pt idx="1">
                  <c:v>16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50"/>
      </c:doughnutChart>
    </c:plotArea>
    <c:plotVisOnly val="1"/>
    <c:dispBlanksAs val="gap"/>
    <c:showDLblsOverMax val="0"/>
  </c:chart>
  <c:txPr>
    <a:bodyPr/>
    <a:lstStyle/>
    <a:p>
      <a:pPr>
        <a:defRPr sz="1800"/>
      </a:pPr>
      <a:endParaRPr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0"/>
  <c:chart>
    <c:autoTitleDeleted val="1"/>
    <c:plotArea>
      <c:layout/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/>
                </c:pt>
              </c:strCache>
            </c:strRef>
          </c:tx>
          <c:dPt>
            <c:idx val="0"/>
            <c:spPr>
              <a:solidFill>
                <a:srgbClr val="1A3A5C"/>
              </a:solidFill>
            </c:spPr>
          </c:dPt>
          <c:dPt>
            <c:idx val="1"/>
            <c:spPr>
              <a:solidFill>
                <a:srgbClr val="C8962E"/>
              </a:solidFill>
            </c:spPr>
          </c:dPt>
          <c:cat>
            <c:strRef>
              <c:f>Sheet1!$A$2:$A$3</c:f>
              <c:strCache>
                <c:ptCount val="2"/>
                <c:pt idx="0">
                  <c:v>一般类</c:v>
                </c:pt>
                <c:pt idx="1">
                  <c:v>超规类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30</c:v>
                </c:pt>
                <c:pt idx="1">
                  <c:v>22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50"/>
      </c:doughnutChart>
    </c:plotArea>
    <c:plotVisOnly val="1"/>
    <c:dispBlanksAs val="gap"/>
    <c:showDLblsOverMax val="0"/>
  </c:chart>
  <c:txPr>
    <a:bodyPr/>
    <a:lstStyle/>
    <a:p>
      <a:pPr>
        <a:defRPr sz="1800"/>
      </a:pPr>
      <a:endParaRPr/>
    </a:p>
  </c:txPr>
  <c:externalData r:id="rId1">
    <c:autoUpdate val="0"/>
  </c:externalData>
</c:chartSpace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chart" Target="../charts/chart1.xml"/><Relationship Id="rId3" Type="http://schemas.openxmlformats.org/officeDocument/2006/relationships/chart" Target="../charts/chart2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384048"/>
          </a:xfrm>
          <a:prstGeom prst="rect">
            <a:avLst/>
          </a:prstGeom>
          <a:solidFill>
            <a:srgbClr val="1A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64008"/>
            <a:ext cx="182880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1">
                <a:solidFill>
                  <a:srgbClr val="C8962E"/>
                </a:solidFill>
                <a:latin typeface="Microsoft YaHei"/>
              </a:defRPr>
            </a:pPr>
            <a:r>
              <a:t>★ 关键指标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286000" y="64008"/>
            <a:ext cx="182880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0">
                <a:solidFill>
                  <a:srgbClr val="8899AA"/>
                </a:solidFill>
                <a:latin typeface="Microsoft YaHei"/>
              </a:defRPr>
            </a:pPr>
            <a:r>
              <a:t>国别分布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114800" y="64008"/>
            <a:ext cx="182880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0">
                <a:solidFill>
                  <a:srgbClr val="8899AA"/>
                </a:solidFill>
                <a:latin typeface="Microsoft YaHei"/>
              </a:defRPr>
            </a:pPr>
            <a:r>
              <a:t>预警明细</a:t>
            </a:r>
          </a:p>
        </p:txBody>
      </p:sp>
      <p:sp>
        <p:nvSpPr>
          <p:cNvPr id="6" name="Rectangle 5"/>
          <p:cNvSpPr/>
          <p:nvPr/>
        </p:nvSpPr>
        <p:spPr>
          <a:xfrm>
            <a:off x="457200" y="530352"/>
            <a:ext cx="54864" cy="256032"/>
          </a:xfrm>
          <a:prstGeom prst="rect">
            <a:avLst/>
          </a:prstGeom>
          <a:solidFill>
            <a:srgbClr val="C896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640080" y="502920"/>
            <a:ext cx="731520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200" b="1">
                <a:solidFill>
                  <a:srgbClr val="1A3A5C"/>
                </a:solidFill>
                <a:latin typeface="Microsoft YaHei"/>
              </a:defRPr>
            </a:pPr>
            <a:r>
              <a:t>危大方案编审进度看板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772400" y="566928"/>
            <a:ext cx="411480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900" b="0">
                <a:solidFill>
                  <a:srgbClr val="8899AA"/>
                </a:solidFill>
                <a:latin typeface="Microsoft YaHei"/>
              </a:defRPr>
            </a:pPr>
            <a:r>
              <a:t>中国港湾中东区域公司 技术部 · 2026年6月</a:t>
            </a:r>
          </a:p>
        </p:txBody>
      </p:sp>
      <p:sp>
        <p:nvSpPr>
          <p:cNvPr id="9" name="Rectangle 8"/>
          <p:cNvSpPr/>
          <p:nvPr/>
        </p:nvSpPr>
        <p:spPr>
          <a:xfrm>
            <a:off x="457200" y="1005840"/>
            <a:ext cx="5394960" cy="1691640"/>
          </a:xfrm>
          <a:prstGeom prst="rect">
            <a:avLst/>
          </a:prstGeom>
          <a:solidFill>
            <a:srgbClr val="FFFFFF"/>
          </a:solidFill>
          <a:ln w="6350">
            <a:solidFill>
              <a:srgbClr val="DBE2E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ectangle 9"/>
          <p:cNvSpPr/>
          <p:nvPr/>
        </p:nvSpPr>
        <p:spPr>
          <a:xfrm>
            <a:off x="457200" y="1005840"/>
            <a:ext cx="5394960" cy="347472"/>
          </a:xfrm>
          <a:prstGeom prst="rect">
            <a:avLst/>
          </a:prstGeom>
          <a:solidFill>
            <a:srgbClr val="1A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640080" y="1042416"/>
            <a:ext cx="27432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300" b="1">
                <a:solidFill>
                  <a:srgbClr val="FFFFFF"/>
                </a:solidFill>
                <a:latin typeface="Microsoft YaHei"/>
              </a:defRPr>
            </a:pPr>
            <a:r>
              <a:t>1. 年度认定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2011680" y="1051560"/>
            <a:ext cx="228600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C8962E"/>
                </a:solidFill>
                <a:latin typeface="Microsoft YaHei"/>
              </a:defRPr>
            </a:pPr>
            <a:r>
              <a:t>中港科技便〔2026〕6号</a:t>
            </a:r>
          </a:p>
        </p:txBody>
      </p:sp>
      <p:sp>
        <p:nvSpPr>
          <p:cNvPr id="13" name="Rectangle 12"/>
          <p:cNvSpPr/>
          <p:nvPr/>
        </p:nvSpPr>
        <p:spPr>
          <a:xfrm>
            <a:off x="640080" y="1536192"/>
            <a:ext cx="1005840" cy="914400"/>
          </a:xfrm>
          <a:prstGeom prst="rect">
            <a:avLst/>
          </a:prstGeom>
          <a:solidFill>
            <a:srgbClr val="EBF0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640080" y="1591056"/>
            <a:ext cx="1005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4400" b="1">
                <a:solidFill>
                  <a:srgbClr val="1A3A5C"/>
                </a:solidFill>
                <a:latin typeface="Microsoft YaHei"/>
              </a:defRPr>
            </a:pPr>
            <a:r>
              <a:t>43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40080" y="2039112"/>
            <a:ext cx="1005840" cy="1645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900" b="0">
                <a:solidFill>
                  <a:srgbClr val="8899AA"/>
                </a:solidFill>
                <a:latin typeface="Microsoft YaHei"/>
              </a:defRPr>
            </a:pPr>
            <a:r>
              <a:t>安全专项总数</a:t>
            </a:r>
          </a:p>
        </p:txBody>
      </p:sp>
      <p:graphicFrame>
        <p:nvGraphicFramePr>
          <p:cNvPr id="16" name="Chart 15"/>
          <p:cNvGraphicFramePr>
            <a:graphicFrameLocks noGrp="1"/>
          </p:cNvGraphicFramePr>
          <p:nvPr/>
        </p:nvGraphicFramePr>
        <p:xfrm>
          <a:off x="1920240" y="1508760"/>
          <a:ext cx="1097280" cy="1097280"/>
        </p:xfrm>
        <a:graphic>
          <a:graphicData uri="http://schemas.openxmlformats.org/drawingml/2006/chart">
            <c:chart xmlns:c="http://schemas.openxmlformats.org/drawingml/2006/chart" r:id="rId2"/>
          </a:graphicData>
        </a:graphic>
      </p:graphicFrame>
      <p:sp>
        <p:nvSpPr>
          <p:cNvPr id="17" name="TextBox 16"/>
          <p:cNvSpPr txBox="1"/>
          <p:nvPr/>
        </p:nvSpPr>
        <p:spPr>
          <a:xfrm>
            <a:off x="3200400" y="1645920"/>
            <a:ext cx="137160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0">
                <a:solidFill>
                  <a:srgbClr val="1A3A5C"/>
                </a:solidFill>
                <a:latin typeface="Microsoft YaHei"/>
              </a:defRPr>
            </a:pPr>
            <a:r>
              <a:t>■ 一般类  27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3200400" y="1920240"/>
            <a:ext cx="137160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0">
                <a:solidFill>
                  <a:srgbClr val="C8962E"/>
                </a:solidFill>
                <a:latin typeface="Microsoft YaHei"/>
              </a:defRPr>
            </a:pPr>
            <a:r>
              <a:t>■ 超规类  16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3200400" y="2194560"/>
            <a:ext cx="137160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8899AA"/>
                </a:solidFill>
                <a:latin typeface="Microsoft YaHei"/>
              </a:defRPr>
            </a:pPr>
            <a:r>
              <a:t>覆盖 7 个项目</a:t>
            </a:r>
          </a:p>
        </p:txBody>
      </p:sp>
      <p:sp>
        <p:nvSpPr>
          <p:cNvPr id="20" name="Rectangle 19"/>
          <p:cNvSpPr/>
          <p:nvPr/>
        </p:nvSpPr>
        <p:spPr>
          <a:xfrm>
            <a:off x="6336792" y="1005840"/>
            <a:ext cx="5394960" cy="1691640"/>
          </a:xfrm>
          <a:prstGeom prst="rect">
            <a:avLst/>
          </a:prstGeom>
          <a:solidFill>
            <a:srgbClr val="FFFFFF"/>
          </a:solidFill>
          <a:ln w="6350">
            <a:solidFill>
              <a:srgbClr val="DBE2E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ectangle 20"/>
          <p:cNvSpPr/>
          <p:nvPr/>
        </p:nvSpPr>
        <p:spPr>
          <a:xfrm>
            <a:off x="6336792" y="1005840"/>
            <a:ext cx="5394960" cy="347472"/>
          </a:xfrm>
          <a:prstGeom prst="rect">
            <a:avLst/>
          </a:prstGeom>
          <a:solidFill>
            <a:srgbClr val="1A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6519672" y="1042416"/>
            <a:ext cx="27432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300" b="1">
                <a:solidFill>
                  <a:srgbClr val="FFFFFF"/>
                </a:solidFill>
                <a:latin typeface="Microsoft YaHei"/>
              </a:defRPr>
            </a:pPr>
            <a:r>
              <a:t>2. OA有效登记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7982712" y="1051560"/>
            <a:ext cx="182880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C8962E"/>
                </a:solidFill>
                <a:latin typeface="Microsoft YaHei"/>
              </a:defRPr>
            </a:pPr>
            <a:r>
              <a:t>排除已作废</a:t>
            </a:r>
          </a:p>
        </p:txBody>
      </p:sp>
      <p:sp>
        <p:nvSpPr>
          <p:cNvPr id="24" name="Rectangle 23"/>
          <p:cNvSpPr/>
          <p:nvPr/>
        </p:nvSpPr>
        <p:spPr>
          <a:xfrm>
            <a:off x="6519672" y="1536192"/>
            <a:ext cx="1005840" cy="914400"/>
          </a:xfrm>
          <a:prstGeom prst="rect">
            <a:avLst/>
          </a:prstGeom>
          <a:solidFill>
            <a:srgbClr val="EBF0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6519672" y="1591056"/>
            <a:ext cx="1005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4400" b="1">
                <a:solidFill>
                  <a:srgbClr val="1A3A5C"/>
                </a:solidFill>
                <a:latin typeface="Microsoft YaHei"/>
              </a:defRPr>
            </a:pPr>
            <a:r>
              <a:t>52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6519672" y="2039112"/>
            <a:ext cx="1005840" cy="1645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900" b="0">
                <a:solidFill>
                  <a:srgbClr val="8899AA"/>
                </a:solidFill>
                <a:latin typeface="Microsoft YaHei"/>
              </a:defRPr>
            </a:pPr>
            <a:r>
              <a:t>有效登记总数</a:t>
            </a:r>
          </a:p>
        </p:txBody>
      </p:sp>
      <p:graphicFrame>
        <p:nvGraphicFramePr>
          <p:cNvPr id="27" name="Chart 26"/>
          <p:cNvGraphicFramePr>
            <a:graphicFrameLocks noGrp="1"/>
          </p:cNvGraphicFramePr>
          <p:nvPr/>
        </p:nvGraphicFramePr>
        <p:xfrm>
          <a:off x="7799832" y="1508760"/>
          <a:ext cx="1097280" cy="1097280"/>
        </p:xfrm>
        <a:graphic>
          <a:graphicData uri="http://schemas.openxmlformats.org/drawingml/2006/chart">
            <c:chart xmlns:c="http://schemas.openxmlformats.org/drawingml/2006/chart" r:id="rId3"/>
          </a:graphicData>
        </a:graphic>
      </p:graphicFrame>
      <p:sp>
        <p:nvSpPr>
          <p:cNvPr id="28" name="TextBox 27"/>
          <p:cNvSpPr txBox="1"/>
          <p:nvPr/>
        </p:nvSpPr>
        <p:spPr>
          <a:xfrm>
            <a:off x="9079992" y="1645920"/>
            <a:ext cx="137160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0">
                <a:solidFill>
                  <a:srgbClr val="1A3A5C"/>
                </a:solidFill>
                <a:latin typeface="Microsoft YaHei"/>
              </a:defRPr>
            </a:pPr>
            <a:r>
              <a:t>■ 一般类  30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9079992" y="1920240"/>
            <a:ext cx="137160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0">
                <a:solidFill>
                  <a:srgbClr val="C8962E"/>
                </a:solidFill>
                <a:latin typeface="Microsoft YaHei"/>
              </a:defRPr>
            </a:pPr>
            <a:r>
              <a:t>■ 超规类  22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9079992" y="2194560"/>
            <a:ext cx="137160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8899AA"/>
                </a:solidFill>
                <a:latin typeface="Microsoft YaHei"/>
              </a:defRPr>
            </a:pPr>
            <a:r>
              <a:t>登记率 121%（52/43）</a:t>
            </a:r>
          </a:p>
        </p:txBody>
      </p:sp>
      <p:sp>
        <p:nvSpPr>
          <p:cNvPr id="31" name="Rectangle 30"/>
          <p:cNvSpPr/>
          <p:nvPr/>
        </p:nvSpPr>
        <p:spPr>
          <a:xfrm>
            <a:off x="457200" y="2880360"/>
            <a:ext cx="5394960" cy="1691640"/>
          </a:xfrm>
          <a:prstGeom prst="rect">
            <a:avLst/>
          </a:prstGeom>
          <a:solidFill>
            <a:srgbClr val="FFFFFF"/>
          </a:solidFill>
          <a:ln w="6350">
            <a:solidFill>
              <a:srgbClr val="DBE2E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Rectangle 31"/>
          <p:cNvSpPr/>
          <p:nvPr/>
        </p:nvSpPr>
        <p:spPr>
          <a:xfrm>
            <a:off x="457200" y="2880360"/>
            <a:ext cx="5394960" cy="329184"/>
          </a:xfrm>
          <a:prstGeom prst="rect">
            <a:avLst/>
          </a:prstGeom>
          <a:solidFill>
            <a:srgbClr val="1A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TextBox 32"/>
          <p:cNvSpPr txBox="1"/>
          <p:nvPr/>
        </p:nvSpPr>
        <p:spPr>
          <a:xfrm>
            <a:off x="640080" y="2907792"/>
            <a:ext cx="365760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1">
                <a:solidFill>
                  <a:srgbClr val="FFFFFF"/>
                </a:solidFill>
                <a:latin typeface="Microsoft YaHei"/>
              </a:defRPr>
            </a:pPr>
            <a:r>
              <a:t>3. 按国别分布 · 分层条形图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502920" y="3337560"/>
            <a:ext cx="1371600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1000" b="0">
                <a:solidFill>
                  <a:srgbClr val="333333"/>
                </a:solidFill>
                <a:latin typeface="Microsoft YaHei"/>
              </a:defRPr>
            </a:pPr>
            <a:r>
              <a:t>阿拉伯联合酋长国</a:t>
            </a:r>
          </a:p>
        </p:txBody>
      </p:sp>
      <p:sp>
        <p:nvSpPr>
          <p:cNvPr id="35" name="Rectangle 34"/>
          <p:cNvSpPr/>
          <p:nvPr/>
        </p:nvSpPr>
        <p:spPr>
          <a:xfrm>
            <a:off x="1965960" y="3355848"/>
            <a:ext cx="1604772" cy="182880"/>
          </a:xfrm>
          <a:prstGeom prst="rect">
            <a:avLst/>
          </a:prstGeom>
          <a:solidFill>
            <a:srgbClr val="1A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" name="Rectangle 35"/>
          <p:cNvSpPr/>
          <p:nvPr/>
        </p:nvSpPr>
        <p:spPr>
          <a:xfrm>
            <a:off x="3570732" y="3355848"/>
            <a:ext cx="1069848" cy="182880"/>
          </a:xfrm>
          <a:prstGeom prst="rect">
            <a:avLst/>
          </a:prstGeom>
          <a:solidFill>
            <a:srgbClr val="C896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" name="TextBox 36"/>
          <p:cNvSpPr txBox="1"/>
          <p:nvPr/>
        </p:nvSpPr>
        <p:spPr>
          <a:xfrm>
            <a:off x="4846320" y="3337560"/>
            <a:ext cx="457200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1">
                <a:solidFill>
                  <a:srgbClr val="1A3A5C"/>
                </a:solidFill>
                <a:latin typeface="Microsoft YaHei"/>
              </a:defRPr>
            </a:pPr>
            <a:r>
              <a:t>45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502920" y="3721608"/>
            <a:ext cx="1371600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1000" b="0">
                <a:solidFill>
                  <a:srgbClr val="333333"/>
                </a:solidFill>
                <a:latin typeface="Microsoft YaHei"/>
              </a:defRPr>
            </a:pPr>
            <a:r>
              <a:t>沙特阿拉伯</a:t>
            </a:r>
          </a:p>
        </p:txBody>
      </p:sp>
      <p:sp>
        <p:nvSpPr>
          <p:cNvPr id="39" name="Rectangle 38"/>
          <p:cNvSpPr/>
          <p:nvPr/>
        </p:nvSpPr>
        <p:spPr>
          <a:xfrm>
            <a:off x="1965960" y="3739896"/>
            <a:ext cx="178308" cy="182880"/>
          </a:xfrm>
          <a:prstGeom prst="rect">
            <a:avLst/>
          </a:prstGeom>
          <a:solidFill>
            <a:srgbClr val="1A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0" name="Rectangle 39"/>
          <p:cNvSpPr/>
          <p:nvPr/>
        </p:nvSpPr>
        <p:spPr>
          <a:xfrm>
            <a:off x="2144268" y="3739896"/>
            <a:ext cx="178308" cy="182880"/>
          </a:xfrm>
          <a:prstGeom prst="rect">
            <a:avLst/>
          </a:prstGeom>
          <a:solidFill>
            <a:srgbClr val="C896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" name="TextBox 40"/>
          <p:cNvSpPr txBox="1"/>
          <p:nvPr/>
        </p:nvSpPr>
        <p:spPr>
          <a:xfrm>
            <a:off x="4846320" y="3721608"/>
            <a:ext cx="457200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1">
                <a:solidFill>
                  <a:srgbClr val="1A3A5C"/>
                </a:solidFill>
                <a:latin typeface="Microsoft YaHei"/>
              </a:defRPr>
            </a:pPr>
            <a:r>
              <a:t>6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502920" y="4105656"/>
            <a:ext cx="1371600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1000" b="0">
                <a:solidFill>
                  <a:srgbClr val="333333"/>
                </a:solidFill>
                <a:latin typeface="Microsoft YaHei"/>
              </a:defRPr>
            </a:pPr>
            <a:r>
              <a:t>卡塔尔</a:t>
            </a:r>
          </a:p>
        </p:txBody>
      </p:sp>
      <p:sp>
        <p:nvSpPr>
          <p:cNvPr id="43" name="Rectangle 42"/>
          <p:cNvSpPr/>
          <p:nvPr/>
        </p:nvSpPr>
        <p:spPr>
          <a:xfrm>
            <a:off x="1965960" y="4123944"/>
            <a:ext cx="59436" cy="182880"/>
          </a:xfrm>
          <a:prstGeom prst="rect">
            <a:avLst/>
          </a:prstGeom>
          <a:solidFill>
            <a:srgbClr val="C896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4" name="TextBox 43"/>
          <p:cNvSpPr txBox="1"/>
          <p:nvPr/>
        </p:nvSpPr>
        <p:spPr>
          <a:xfrm>
            <a:off x="4846320" y="4105656"/>
            <a:ext cx="457200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1">
                <a:solidFill>
                  <a:srgbClr val="1A3A5C"/>
                </a:solidFill>
                <a:latin typeface="Microsoft YaHei"/>
              </a:defRPr>
            </a:pPr>
            <a:r>
              <a:t>1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502920" y="4325112"/>
            <a:ext cx="1828800" cy="1645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1A3A5C"/>
                </a:solidFill>
                <a:latin typeface="Microsoft YaHei"/>
              </a:defRPr>
            </a:pPr>
            <a:r>
              <a:t>■ 一般类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1188720" y="4325112"/>
            <a:ext cx="1828800" cy="1645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C8962E"/>
                </a:solidFill>
                <a:latin typeface="Microsoft YaHei"/>
              </a:defRPr>
            </a:pPr>
            <a:r>
              <a:t>■ 超规类</a:t>
            </a:r>
          </a:p>
        </p:txBody>
      </p:sp>
      <p:sp>
        <p:nvSpPr>
          <p:cNvPr id="47" name="Rectangle 46"/>
          <p:cNvSpPr/>
          <p:nvPr/>
        </p:nvSpPr>
        <p:spPr>
          <a:xfrm>
            <a:off x="6336792" y="2880360"/>
            <a:ext cx="5394960" cy="1691640"/>
          </a:xfrm>
          <a:prstGeom prst="rect">
            <a:avLst/>
          </a:prstGeom>
          <a:solidFill>
            <a:srgbClr val="FFFFFF"/>
          </a:solidFill>
          <a:ln w="6350">
            <a:solidFill>
              <a:srgbClr val="DBE2E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8" name="Rectangle 47"/>
          <p:cNvSpPr/>
          <p:nvPr/>
        </p:nvSpPr>
        <p:spPr>
          <a:xfrm>
            <a:off x="6336792" y="2880360"/>
            <a:ext cx="5394960" cy="329184"/>
          </a:xfrm>
          <a:prstGeom prst="rect">
            <a:avLst/>
          </a:prstGeom>
          <a:solidFill>
            <a:srgbClr val="1A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9" name="TextBox 48"/>
          <p:cNvSpPr txBox="1"/>
          <p:nvPr/>
        </p:nvSpPr>
        <p:spPr>
          <a:xfrm>
            <a:off x="6519672" y="2907792"/>
            <a:ext cx="365760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1">
                <a:solidFill>
                  <a:srgbClr val="FFFFFF"/>
                </a:solidFill>
                <a:latin typeface="Microsoft YaHei"/>
              </a:defRPr>
            </a:pPr>
            <a:r>
              <a:t>4. 审批进度 &amp; 三色预警信号</a:t>
            </a:r>
          </a:p>
        </p:txBody>
      </p:sp>
      <p:sp>
        <p:nvSpPr>
          <p:cNvPr id="50" name="Rectangle 49"/>
          <p:cNvSpPr/>
          <p:nvPr/>
        </p:nvSpPr>
        <p:spPr>
          <a:xfrm>
            <a:off x="6446520" y="3319272"/>
            <a:ext cx="777240" cy="640080"/>
          </a:xfrm>
          <a:prstGeom prst="rect">
            <a:avLst/>
          </a:prstGeom>
          <a:solidFill>
            <a:srgbClr val="EBF0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1" name="TextBox 50"/>
          <p:cNvSpPr txBox="1"/>
          <p:nvPr/>
        </p:nvSpPr>
        <p:spPr>
          <a:xfrm>
            <a:off x="6446520" y="3374136"/>
            <a:ext cx="7772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600" b="1">
                <a:solidFill>
                  <a:srgbClr val="D94E34"/>
                </a:solidFill>
                <a:latin typeface="Microsoft YaHei"/>
              </a:defRPr>
            </a:pPr>
            <a:r>
              <a:t>5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6446520" y="3822192"/>
            <a:ext cx="777240" cy="1645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800" b="0">
                <a:solidFill>
                  <a:srgbClr val="8899AA"/>
                </a:solidFill>
                <a:latin typeface="Microsoft YaHei"/>
              </a:defRPr>
            </a:pPr>
            <a:r>
              <a:t>预警总计</a:t>
            </a:r>
          </a:p>
        </p:txBody>
      </p:sp>
      <p:sp>
        <p:nvSpPr>
          <p:cNvPr id="53" name="Rectangle 52"/>
          <p:cNvSpPr/>
          <p:nvPr/>
        </p:nvSpPr>
        <p:spPr>
          <a:xfrm>
            <a:off x="777604891320" y="3319272"/>
            <a:ext cx="777240" cy="640080"/>
          </a:xfrm>
          <a:prstGeom prst="rect">
            <a:avLst/>
          </a:prstGeom>
          <a:solidFill>
            <a:srgbClr val="EBF0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4" name="Oval 53"/>
          <p:cNvSpPr/>
          <p:nvPr/>
        </p:nvSpPr>
        <p:spPr>
          <a:xfrm>
            <a:off x="777605119920" y="3355848"/>
            <a:ext cx="201168" cy="201168"/>
          </a:xfrm>
          <a:prstGeom prst="ellipse">
            <a:avLst/>
          </a:prstGeom>
          <a:solidFill>
            <a:srgbClr val="D94E3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5" name="TextBox 54"/>
          <p:cNvSpPr txBox="1"/>
          <p:nvPr/>
        </p:nvSpPr>
        <p:spPr>
          <a:xfrm>
            <a:off x="777604891320" y="3557016"/>
            <a:ext cx="77724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800" b="1">
                <a:solidFill>
                  <a:srgbClr val="D94E34"/>
                </a:solidFill>
                <a:latin typeface="Microsoft YaHei"/>
              </a:defRPr>
            </a:pPr>
            <a:r>
              <a:t>0</a:t>
            </a:r>
          </a:p>
        </p:txBody>
      </p:sp>
      <p:sp>
        <p:nvSpPr>
          <p:cNvPr id="56" name="TextBox 55"/>
          <p:cNvSpPr txBox="1"/>
          <p:nvPr/>
        </p:nvSpPr>
        <p:spPr>
          <a:xfrm>
            <a:off x="777604891320" y="3822192"/>
            <a:ext cx="777240" cy="1645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800" b="0">
                <a:solidFill>
                  <a:srgbClr val="8899AA"/>
                </a:solidFill>
                <a:latin typeface="Microsoft YaHei"/>
              </a:defRPr>
            </a:pPr>
            <a:r>
              <a:t>红色</a:t>
            </a:r>
          </a:p>
        </p:txBody>
      </p:sp>
      <p:sp>
        <p:nvSpPr>
          <p:cNvPr id="57" name="Rectangle 56"/>
          <p:cNvSpPr/>
          <p:nvPr/>
        </p:nvSpPr>
        <p:spPr>
          <a:xfrm>
            <a:off x="1555203336120" y="3319272"/>
            <a:ext cx="777240" cy="640080"/>
          </a:xfrm>
          <a:prstGeom prst="rect">
            <a:avLst/>
          </a:prstGeom>
          <a:solidFill>
            <a:srgbClr val="EBF0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8" name="Oval 57"/>
          <p:cNvSpPr/>
          <p:nvPr/>
        </p:nvSpPr>
        <p:spPr>
          <a:xfrm>
            <a:off x="1555203564720" y="3355848"/>
            <a:ext cx="201168" cy="201168"/>
          </a:xfrm>
          <a:prstGeom prst="ellipse">
            <a:avLst/>
          </a:prstGeom>
          <a:solidFill>
            <a:srgbClr val="F08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9" name="TextBox 58"/>
          <p:cNvSpPr txBox="1"/>
          <p:nvPr/>
        </p:nvSpPr>
        <p:spPr>
          <a:xfrm>
            <a:off x="1555203336120" y="3557016"/>
            <a:ext cx="77724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800" b="1">
                <a:solidFill>
                  <a:srgbClr val="F08000"/>
                </a:solidFill>
                <a:latin typeface="Microsoft YaHei"/>
              </a:defRPr>
            </a:pPr>
            <a:r>
              <a:t>1</a:t>
            </a:r>
          </a:p>
        </p:txBody>
      </p:sp>
      <p:sp>
        <p:nvSpPr>
          <p:cNvPr id="60" name="TextBox 59"/>
          <p:cNvSpPr txBox="1"/>
          <p:nvPr/>
        </p:nvSpPr>
        <p:spPr>
          <a:xfrm>
            <a:off x="1555203336120" y="3822192"/>
            <a:ext cx="777240" cy="1645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800" b="0">
                <a:solidFill>
                  <a:srgbClr val="8899AA"/>
                </a:solidFill>
                <a:latin typeface="Microsoft YaHei"/>
              </a:defRPr>
            </a:pPr>
            <a:r>
              <a:t>橙色</a:t>
            </a:r>
          </a:p>
        </p:txBody>
      </p:sp>
      <p:sp>
        <p:nvSpPr>
          <p:cNvPr id="61" name="Rectangle 60"/>
          <p:cNvSpPr/>
          <p:nvPr/>
        </p:nvSpPr>
        <p:spPr>
          <a:xfrm>
            <a:off x="2332801780920" y="3319272"/>
            <a:ext cx="777240" cy="640080"/>
          </a:xfrm>
          <a:prstGeom prst="rect">
            <a:avLst/>
          </a:prstGeom>
          <a:solidFill>
            <a:srgbClr val="EBF0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2" name="Oval 61"/>
          <p:cNvSpPr/>
          <p:nvPr/>
        </p:nvSpPr>
        <p:spPr>
          <a:xfrm>
            <a:off x="2332802009520" y="3355848"/>
            <a:ext cx="201168" cy="201168"/>
          </a:xfrm>
          <a:prstGeom prst="ellipse">
            <a:avLst/>
          </a:prstGeom>
          <a:solidFill>
            <a:srgbClr val="C896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3" name="TextBox 62"/>
          <p:cNvSpPr txBox="1"/>
          <p:nvPr/>
        </p:nvSpPr>
        <p:spPr>
          <a:xfrm>
            <a:off x="2332801780920" y="3557016"/>
            <a:ext cx="77724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800" b="1">
                <a:solidFill>
                  <a:srgbClr val="C8962E"/>
                </a:solidFill>
                <a:latin typeface="Microsoft YaHei"/>
              </a:defRPr>
            </a:pPr>
            <a:r>
              <a:t>4</a:t>
            </a:r>
          </a:p>
        </p:txBody>
      </p:sp>
      <p:sp>
        <p:nvSpPr>
          <p:cNvPr id="64" name="TextBox 63"/>
          <p:cNvSpPr txBox="1"/>
          <p:nvPr/>
        </p:nvSpPr>
        <p:spPr>
          <a:xfrm>
            <a:off x="2332801780920" y="3822192"/>
            <a:ext cx="777240" cy="1645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800" b="0">
                <a:solidFill>
                  <a:srgbClr val="8899AA"/>
                </a:solidFill>
                <a:latin typeface="Microsoft YaHei"/>
              </a:defRPr>
            </a:pPr>
            <a:r>
              <a:t>黄色</a:t>
            </a:r>
          </a:p>
        </p:txBody>
      </p:sp>
      <p:sp>
        <p:nvSpPr>
          <p:cNvPr id="65" name="Rectangle 64"/>
          <p:cNvSpPr/>
          <p:nvPr/>
        </p:nvSpPr>
        <p:spPr>
          <a:xfrm>
            <a:off x="3110400225720" y="3319272"/>
            <a:ext cx="777240" cy="640080"/>
          </a:xfrm>
          <a:prstGeom prst="rect">
            <a:avLst/>
          </a:prstGeom>
          <a:solidFill>
            <a:srgbClr val="EBF0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6" name="TextBox 65"/>
          <p:cNvSpPr txBox="1"/>
          <p:nvPr/>
        </p:nvSpPr>
        <p:spPr>
          <a:xfrm>
            <a:off x="3110400225720" y="3374136"/>
            <a:ext cx="7772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800" b="1">
                <a:solidFill>
                  <a:srgbClr val="8899AA"/>
                </a:solidFill>
                <a:latin typeface="Microsoft YaHei"/>
              </a:defRPr>
            </a:pPr>
            <a:r>
              <a:t>23</a:t>
            </a:r>
          </a:p>
        </p:txBody>
      </p:sp>
      <p:sp>
        <p:nvSpPr>
          <p:cNvPr id="67" name="TextBox 66"/>
          <p:cNvSpPr txBox="1"/>
          <p:nvPr/>
        </p:nvSpPr>
        <p:spPr>
          <a:xfrm>
            <a:off x="3110400225720" y="3822192"/>
            <a:ext cx="777240" cy="1645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800" b="0">
                <a:solidFill>
                  <a:srgbClr val="8899AA"/>
                </a:solidFill>
                <a:latin typeface="Microsoft YaHei"/>
              </a:defRPr>
            </a:pPr>
            <a:r>
              <a:t>未完成审批</a:t>
            </a:r>
          </a:p>
        </p:txBody>
      </p:sp>
      <p:sp>
        <p:nvSpPr>
          <p:cNvPr id="68" name="Rectangle 67"/>
          <p:cNvSpPr/>
          <p:nvPr/>
        </p:nvSpPr>
        <p:spPr>
          <a:xfrm>
            <a:off x="10863072" y="3364992"/>
            <a:ext cx="109728" cy="109728"/>
          </a:xfrm>
          <a:prstGeom prst="rect">
            <a:avLst/>
          </a:prstGeom>
          <a:solidFill>
            <a:srgbClr val="D94E3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9" name="TextBox 68"/>
          <p:cNvSpPr txBox="1"/>
          <p:nvPr/>
        </p:nvSpPr>
        <p:spPr>
          <a:xfrm>
            <a:off x="11000232" y="3355848"/>
            <a:ext cx="731520" cy="1371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700" b="0">
                <a:solidFill>
                  <a:srgbClr val="8899AA"/>
                </a:solidFill>
                <a:latin typeface="Microsoft YaHei"/>
              </a:defRPr>
            </a:pPr>
            <a:r>
              <a:t>在实施未审批</a:t>
            </a:r>
          </a:p>
        </p:txBody>
      </p:sp>
      <p:sp>
        <p:nvSpPr>
          <p:cNvPr id="70" name="Rectangle 69"/>
          <p:cNvSpPr/>
          <p:nvPr/>
        </p:nvSpPr>
        <p:spPr>
          <a:xfrm>
            <a:off x="10863072" y="3529583"/>
            <a:ext cx="109728" cy="109728"/>
          </a:xfrm>
          <a:prstGeom prst="rect">
            <a:avLst/>
          </a:prstGeom>
          <a:solidFill>
            <a:srgbClr val="F08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1" name="TextBox 70"/>
          <p:cNvSpPr txBox="1"/>
          <p:nvPr/>
        </p:nvSpPr>
        <p:spPr>
          <a:xfrm>
            <a:off x="11000232" y="3520440"/>
            <a:ext cx="731520" cy="1371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700" b="0">
                <a:solidFill>
                  <a:srgbClr val="8899AA"/>
                </a:solidFill>
                <a:latin typeface="Microsoft YaHei"/>
              </a:defRPr>
            </a:pPr>
            <a:r>
              <a:t>≤30天</a:t>
            </a:r>
          </a:p>
        </p:txBody>
      </p:sp>
      <p:sp>
        <p:nvSpPr>
          <p:cNvPr id="72" name="Rectangle 71"/>
          <p:cNvSpPr/>
          <p:nvPr/>
        </p:nvSpPr>
        <p:spPr>
          <a:xfrm>
            <a:off x="10863072" y="3694176"/>
            <a:ext cx="109728" cy="109728"/>
          </a:xfrm>
          <a:prstGeom prst="rect">
            <a:avLst/>
          </a:prstGeom>
          <a:solidFill>
            <a:srgbClr val="C896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3" name="TextBox 72"/>
          <p:cNvSpPr txBox="1"/>
          <p:nvPr/>
        </p:nvSpPr>
        <p:spPr>
          <a:xfrm>
            <a:off x="11000232" y="3685031"/>
            <a:ext cx="731520" cy="1371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700" b="0">
                <a:solidFill>
                  <a:srgbClr val="8899AA"/>
                </a:solidFill>
                <a:latin typeface="Microsoft YaHei"/>
              </a:defRPr>
            </a:pPr>
            <a:r>
              <a:t>≤45天</a:t>
            </a:r>
          </a:p>
        </p:txBody>
      </p:sp>
      <p:sp>
        <p:nvSpPr>
          <p:cNvPr id="74" name="Rectangle 73"/>
          <p:cNvSpPr/>
          <p:nvPr/>
        </p:nvSpPr>
        <p:spPr>
          <a:xfrm>
            <a:off x="6446520" y="4069080"/>
            <a:ext cx="868680" cy="457200"/>
          </a:xfrm>
          <a:prstGeom prst="rect">
            <a:avLst/>
          </a:prstGeom>
          <a:solidFill>
            <a:srgbClr val="EBF0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5" name="TextBox 74"/>
          <p:cNvSpPr txBox="1"/>
          <p:nvPr/>
        </p:nvSpPr>
        <p:spPr>
          <a:xfrm>
            <a:off x="6446520" y="4123944"/>
            <a:ext cx="86868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200" b="1">
                <a:solidFill>
                  <a:srgbClr val="2E7D32"/>
                </a:solidFill>
                <a:latin typeface="Microsoft YaHei"/>
              </a:defRPr>
            </a:pPr>
            <a:r>
              <a:t>56%</a:t>
            </a:r>
          </a:p>
        </p:txBody>
      </p:sp>
      <p:sp>
        <p:nvSpPr>
          <p:cNvPr id="76" name="TextBox 75"/>
          <p:cNvSpPr txBox="1"/>
          <p:nvPr/>
        </p:nvSpPr>
        <p:spPr>
          <a:xfrm>
            <a:off x="6446520" y="4572000"/>
            <a:ext cx="868680" cy="1645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800" b="0">
                <a:solidFill>
                  <a:srgbClr val="8899AA"/>
                </a:solidFill>
                <a:latin typeface="Microsoft YaHei"/>
              </a:defRPr>
            </a:pPr>
            <a:r>
              <a:t>审批完成率</a:t>
            </a:r>
          </a:p>
        </p:txBody>
      </p:sp>
      <p:sp>
        <p:nvSpPr>
          <p:cNvPr id="77" name="Rectangle 76"/>
          <p:cNvSpPr/>
          <p:nvPr/>
        </p:nvSpPr>
        <p:spPr>
          <a:xfrm>
            <a:off x="7434072" y="4142232"/>
            <a:ext cx="3291840" cy="164592"/>
          </a:xfrm>
          <a:prstGeom prst="rect">
            <a:avLst/>
          </a:prstGeom>
          <a:solidFill>
            <a:srgbClr val="EBF0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8" name="Rectangle 77"/>
          <p:cNvSpPr/>
          <p:nvPr/>
        </p:nvSpPr>
        <p:spPr>
          <a:xfrm>
            <a:off x="7434072" y="4142232"/>
            <a:ext cx="1843430" cy="164592"/>
          </a:xfrm>
          <a:prstGeom prst="rect">
            <a:avLst/>
          </a:prstGeom>
          <a:solidFill>
            <a:srgbClr val="1A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9" name="TextBox 78"/>
          <p:cNvSpPr txBox="1"/>
          <p:nvPr/>
        </p:nvSpPr>
        <p:spPr>
          <a:xfrm>
            <a:off x="7434072" y="4325112"/>
            <a:ext cx="3291840" cy="1645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700" b="0">
                <a:solidFill>
                  <a:srgbClr val="8899AA"/>
                </a:solidFill>
                <a:latin typeface="Microsoft YaHei"/>
              </a:defRPr>
            </a:pPr>
            <a:r>
              <a:t>已审批 29                          未审批 23 / 总计 52</a:t>
            </a:r>
          </a:p>
        </p:txBody>
      </p:sp>
      <p:sp>
        <p:nvSpPr>
          <p:cNvPr id="80" name="Rectangle 79"/>
          <p:cNvSpPr/>
          <p:nvPr/>
        </p:nvSpPr>
        <p:spPr>
          <a:xfrm>
            <a:off x="457200" y="4681728"/>
            <a:ext cx="11277295" cy="749808"/>
          </a:xfrm>
          <a:prstGeom prst="rect">
            <a:avLst/>
          </a:prstGeom>
          <a:solidFill>
            <a:srgbClr val="FFFFFF"/>
          </a:solidFill>
          <a:ln w="6350">
            <a:solidFill>
              <a:srgbClr val="DBE2E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1" name="Rectangle 80"/>
          <p:cNvSpPr/>
          <p:nvPr/>
        </p:nvSpPr>
        <p:spPr>
          <a:xfrm>
            <a:off x="457200" y="4681728"/>
            <a:ext cx="11277295" cy="256032"/>
          </a:xfrm>
          <a:prstGeom prst="rect">
            <a:avLst/>
          </a:prstGeom>
          <a:solidFill>
            <a:srgbClr val="1A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2" name="TextBox 81"/>
          <p:cNvSpPr txBox="1"/>
          <p:nvPr/>
        </p:nvSpPr>
        <p:spPr>
          <a:xfrm>
            <a:off x="640080" y="4700016"/>
            <a:ext cx="9144000" cy="2194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1">
                <a:solidFill>
                  <a:srgbClr val="FFFFFF"/>
                </a:solidFill>
                <a:latin typeface="Microsoft YaHei"/>
              </a:defRPr>
            </a:pPr>
            <a:r>
              <a:t>登记率未达100%的项目（认定→OA）</a:t>
            </a:r>
          </a:p>
        </p:txBody>
      </p:sp>
      <p:graphicFrame>
        <p:nvGraphicFramePr>
          <p:cNvPr id="83" name="Table 82"/>
          <p:cNvGraphicFramePr>
            <a:graphicFrameLocks noGrp="1"/>
          </p:cNvGraphicFramePr>
          <p:nvPr/>
        </p:nvGraphicFramePr>
        <p:xfrm>
          <a:off x="457200" y="4937760"/>
          <a:ext cx="11277295" cy="4389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858000"/>
                <a:gridCol w="1371600"/>
                <a:gridCol w="1371600"/>
                <a:gridCol w="1676095"/>
              </a:tblGrid>
              <a:tr h="219456">
                <a:tc>
                  <a:txBody>
                    <a:bodyPr/>
                    <a:lstStyle/>
                    <a:p>
                      <a:pPr algn="l">
                        <a:defRPr sz="900" b="1">
                          <a:solidFill>
                            <a:srgbClr val="1A3A5C"/>
                          </a:solidFill>
                        </a:defRPr>
                      </a:pPr>
                      <a:r>
                        <a:t>项目名称</a:t>
                      </a:r>
                    </a:p>
                  </a:txBody>
                  <a:tcPr>
                    <a:solidFill>
                      <a:srgbClr val="EBF0F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900" b="1">
                          <a:solidFill>
                            <a:srgbClr val="1A3A5C"/>
                          </a:solidFill>
                        </a:defRPr>
                      </a:pPr>
                      <a:r>
                        <a:t>认定</a:t>
                      </a:r>
                    </a:p>
                  </a:txBody>
                  <a:tcPr>
                    <a:solidFill>
                      <a:srgbClr val="EBF0F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900" b="1">
                          <a:solidFill>
                            <a:srgbClr val="1A3A5C"/>
                          </a:solidFill>
                        </a:defRPr>
                      </a:pPr>
                      <a:r>
                        <a:t>OA</a:t>
                      </a:r>
                    </a:p>
                  </a:txBody>
                  <a:tcPr>
                    <a:solidFill>
                      <a:srgbClr val="EBF0F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900" b="1">
                          <a:solidFill>
                            <a:srgbClr val="1A3A5C"/>
                          </a:solidFill>
                        </a:defRPr>
                      </a:pPr>
                      <a:r>
                        <a:t>缺口</a:t>
                      </a:r>
                    </a:p>
                  </a:txBody>
                  <a:tcPr>
                    <a:solidFill>
                      <a:srgbClr val="EBF0F7"/>
                    </a:solidFill>
                  </a:tcPr>
                </a:tc>
              </a:tr>
              <a:tr h="219456">
                <a:tc>
                  <a:txBody>
                    <a:bodyPr/>
                    <a:lstStyle/>
                    <a:p>
                      <a:pPr algn="l">
                        <a:defRPr sz="900" b="0">
                          <a:solidFill>
                            <a:srgbClr val="1A3A5C"/>
                          </a:solidFill>
                        </a:defRPr>
                      </a:pPr>
                      <a:r>
                        <a:t>阿联酋阿布扎比马斯努阿岛水工项目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 sz="900" b="1">
                          <a:solidFill>
                            <a:srgbClr val="1A3A5C"/>
                          </a:solidFill>
                        </a:defRPr>
                      </a:pPr>
                      <a: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 sz="900" b="1">
                          <a:solidFill>
                            <a:srgbClr val="D94E34"/>
                          </a:solidFill>
                        </a:defRPr>
                      </a:pPr>
                      <a: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 sz="900" b="1">
                          <a:solidFill>
                            <a:srgbClr val="1A3A5C"/>
                          </a:solidFill>
                        </a:defRPr>
                      </a:pPr>
                      <a:r>
                        <a:t>2</a:t>
                      </a: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84" name="Rectangle 83"/>
          <p:cNvSpPr/>
          <p:nvPr/>
        </p:nvSpPr>
        <p:spPr>
          <a:xfrm>
            <a:off x="0" y="6565392"/>
            <a:ext cx="12191695" cy="292608"/>
          </a:xfrm>
          <a:prstGeom prst="rect">
            <a:avLst/>
          </a:prstGeom>
          <a:solidFill>
            <a:srgbClr val="F5F6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5" name="TextBox 84"/>
          <p:cNvSpPr txBox="1"/>
          <p:nvPr/>
        </p:nvSpPr>
        <p:spPr>
          <a:xfrm>
            <a:off x="457200" y="6583680"/>
            <a:ext cx="3657600" cy="182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800" b="0">
                <a:solidFill>
                  <a:srgbClr val="8899AA"/>
                </a:solidFill>
                <a:latin typeface="Microsoft YaHei"/>
              </a:defRPr>
            </a:pPr>
            <a:r>
              <a:t>中国港湾中东区域公司 技术部</a:t>
            </a:r>
          </a:p>
        </p:txBody>
      </p:sp>
      <p:sp>
        <p:nvSpPr>
          <p:cNvPr id="86" name="TextBox 85"/>
          <p:cNvSpPr txBox="1"/>
          <p:nvPr/>
        </p:nvSpPr>
        <p:spPr>
          <a:xfrm>
            <a:off x="10515600" y="6583680"/>
            <a:ext cx="1371600" cy="182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800" b="0">
                <a:solidFill>
                  <a:srgbClr val="8899AA"/>
                </a:solidFill>
                <a:latin typeface="Microsoft YaHei"/>
              </a:defRPr>
            </a:pPr>
            <a:r>
              <a:t>1 / 2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384048"/>
          </a:xfrm>
          <a:prstGeom prst="rect">
            <a:avLst/>
          </a:prstGeom>
          <a:solidFill>
            <a:srgbClr val="1A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64008"/>
            <a:ext cx="182880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0">
                <a:solidFill>
                  <a:srgbClr val="8899AA"/>
                </a:solidFill>
                <a:latin typeface="Microsoft YaHei"/>
              </a:defRPr>
            </a:pPr>
            <a:r>
              <a:t>关键指标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286000" y="64008"/>
            <a:ext cx="182880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0">
                <a:solidFill>
                  <a:srgbClr val="8899AA"/>
                </a:solidFill>
                <a:latin typeface="Microsoft YaHei"/>
              </a:defRPr>
            </a:pPr>
            <a:r>
              <a:t>国别分布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114800" y="64008"/>
            <a:ext cx="182880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1">
                <a:solidFill>
                  <a:srgbClr val="C8962E"/>
                </a:solidFill>
                <a:latin typeface="Microsoft YaHei"/>
              </a:defRPr>
            </a:pPr>
            <a:r>
              <a:t>★ 预警明细</a:t>
            </a:r>
          </a:p>
        </p:txBody>
      </p:sp>
      <p:sp>
        <p:nvSpPr>
          <p:cNvPr id="6" name="Rectangle 5"/>
          <p:cNvSpPr/>
          <p:nvPr/>
        </p:nvSpPr>
        <p:spPr>
          <a:xfrm>
            <a:off x="457200" y="530352"/>
            <a:ext cx="54864" cy="256032"/>
          </a:xfrm>
          <a:prstGeom prst="rect">
            <a:avLst/>
          </a:prstGeom>
          <a:solidFill>
            <a:srgbClr val="C896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640080" y="502920"/>
            <a:ext cx="731520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200" b="1">
                <a:solidFill>
                  <a:srgbClr val="1A3A5C"/>
                </a:solidFill>
                <a:latin typeface="Microsoft YaHei"/>
              </a:defRPr>
            </a:pPr>
            <a:r>
              <a:t>预警信号明细清单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772400" y="566928"/>
            <a:ext cx="411480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1000" b="0">
                <a:solidFill>
                  <a:srgbClr val="8899AA"/>
                </a:solidFill>
                <a:latin typeface="Microsoft YaHei"/>
              </a:defRPr>
            </a:pPr>
            <a:r>
              <a:t>共 5 项预警</a:t>
            </a:r>
          </a:p>
        </p:txBody>
      </p:sp>
      <p:graphicFrame>
        <p:nvGraphicFramePr>
          <p:cNvPr id="9" name="Table 8"/>
          <p:cNvGraphicFramePr>
            <a:graphicFrameLocks noGrp="1"/>
          </p:cNvGraphicFramePr>
          <p:nvPr/>
        </p:nvGraphicFramePr>
        <p:xfrm>
          <a:off x="457200" y="1005840"/>
          <a:ext cx="9692640" cy="20848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8640"/>
                <a:gridCol w="3474720"/>
                <a:gridCol w="2743200"/>
                <a:gridCol w="2011680"/>
                <a:gridCol w="914400"/>
              </a:tblGrid>
              <a:tr h="347472">
                <a:tc>
                  <a:txBody>
                    <a:bodyPr/>
                    <a:lstStyle/>
                    <a:p>
                      <a:pPr>
                        <a:defRPr sz="1000" b="1">
                          <a:solidFill>
                            <a:srgbClr val="FFFFFF"/>
                          </a:solidFill>
                        </a:defRPr>
                      </a:pPr>
                      <a:r>
                        <a:t>信号</a:t>
                      </a:r>
                    </a:p>
                  </a:txBody>
                  <a:tcPr>
                    <a:solidFill>
                      <a:srgbClr val="1A3A5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000" b="1">
                          <a:solidFill>
                            <a:srgbClr val="FFFFFF"/>
                          </a:solidFill>
                        </a:defRPr>
                      </a:pPr>
                      <a:r>
                        <a:t>项目名称</a:t>
                      </a:r>
                    </a:p>
                  </a:txBody>
                  <a:tcPr>
                    <a:solidFill>
                      <a:srgbClr val="1A3A5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000" b="1">
                          <a:solidFill>
                            <a:srgbClr val="FFFFFF"/>
                          </a:solidFill>
                        </a:defRPr>
                      </a:pPr>
                      <a:r>
                        <a:t>方案名称</a:t>
                      </a:r>
                    </a:p>
                  </a:txBody>
                  <a:tcPr>
                    <a:solidFill>
                      <a:srgbClr val="1A3A5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000" b="1">
                          <a:solidFill>
                            <a:srgbClr val="FFFFFF"/>
                          </a:solidFill>
                        </a:defRPr>
                      </a:pPr>
                      <a:r>
                        <a:t>当前状态</a:t>
                      </a:r>
                    </a:p>
                  </a:txBody>
                  <a:tcPr>
                    <a:solidFill>
                      <a:srgbClr val="1A3A5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000" b="1">
                          <a:solidFill>
                            <a:srgbClr val="FFFFFF"/>
                          </a:solidFill>
                        </a:defRPr>
                      </a:pPr>
                      <a:r>
                        <a:t>距开工</a:t>
                      </a:r>
                    </a:p>
                  </a:txBody>
                  <a:tcPr>
                    <a:solidFill>
                      <a:srgbClr val="1A3A5C"/>
                    </a:solidFill>
                  </a:tcPr>
                </a:tc>
              </a:tr>
              <a:tr h="347472">
                <a:tc>
                  <a:txBody>
                    <a:bodyPr/>
                    <a:lstStyle/>
                    <a:p>
                      <a:pPr algn="ctr">
                        <a:defRPr sz="1600" b="0">
                          <a:solidFill>
                            <a:srgbClr val="333333"/>
                          </a:solidFill>
                        </a:defRPr>
                      </a:pPr>
                      <a:r>
                        <a:t>🟠</a:t>
                      </a:r>
                    </a:p>
                  </a:txBody>
                  <a:tcPr>
                    <a:solidFill>
                      <a:srgbClr val="EBF0F7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 b="0">
                          <a:solidFill>
                            <a:srgbClr val="333333"/>
                          </a:solidFill>
                        </a:defRPr>
                      </a:pPr>
                      <a:r>
                        <a:t>阿联酋迪拜马克图姆国际机场地下结构工程</a:t>
                      </a:r>
                    </a:p>
                  </a:txBody>
                  <a:tcPr>
                    <a:solidFill>
                      <a:srgbClr val="EBF0F7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1000" b="0">
                          <a:solidFill>
                            <a:srgbClr val="333333"/>
                          </a:solidFill>
                        </a:defRPr>
                      </a:pPr>
                      <a:r>
                        <a:t>BHS/GSE隧道现浇板(4包)</a:t>
                      </a:r>
                    </a:p>
                  </a:txBody>
                  <a:tcPr>
                    <a:solidFill>
                      <a:srgbClr val="EBF0F7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1000" b="0">
                          <a:solidFill>
                            <a:srgbClr val="333333"/>
                          </a:solidFill>
                        </a:defRPr>
                      </a:pPr>
                      <a:r>
                        <a:t>已添加未实施</a:t>
                      </a:r>
                    </a:p>
                  </a:txBody>
                  <a:tcPr>
                    <a:solidFill>
                      <a:srgbClr val="EBF0F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100" b="1">
                          <a:solidFill>
                            <a:srgbClr val="D94E34"/>
                          </a:solidFill>
                        </a:defRPr>
                      </a:pPr>
                      <a:r>
                        <a:t>2天</a:t>
                      </a:r>
                    </a:p>
                  </a:txBody>
                  <a:tcPr>
                    <a:solidFill>
                      <a:srgbClr val="EBF0F7"/>
                    </a:solidFill>
                  </a:tcPr>
                </a:tc>
              </a:tr>
              <a:tr h="347472">
                <a:tc>
                  <a:txBody>
                    <a:bodyPr/>
                    <a:lstStyle/>
                    <a:p>
                      <a:pPr algn="ctr">
                        <a:defRPr sz="1600" b="0">
                          <a:solidFill>
                            <a:srgbClr val="333333"/>
                          </a:solidFill>
                        </a:defRPr>
                      </a:pPr>
                      <a:r>
                        <a:t>🟡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 b="0">
                          <a:solidFill>
                            <a:srgbClr val="333333"/>
                          </a:solidFill>
                        </a:defRPr>
                      </a:pPr>
                      <a:r>
                        <a:t>阿联酋阿布扎比汽车基地房建项目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1000" b="0">
                          <a:solidFill>
                            <a:srgbClr val="333333"/>
                          </a:solidFill>
                        </a:defRPr>
                      </a:pPr>
                      <a:r>
                        <a:t>模板支立工程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1000" b="0">
                          <a:solidFill>
                            <a:srgbClr val="333333"/>
                          </a:solidFill>
                        </a:defRPr>
                      </a:pPr>
                      <a:r>
                        <a:t>未审批未实施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100" b="1">
                          <a:solidFill>
                            <a:srgbClr val="D94E34"/>
                          </a:solidFill>
                        </a:defRPr>
                      </a:pPr>
                      <a:r>
                        <a:t>32天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347472">
                <a:tc>
                  <a:txBody>
                    <a:bodyPr/>
                    <a:lstStyle/>
                    <a:p>
                      <a:pPr algn="ctr">
                        <a:defRPr sz="1600" b="0">
                          <a:solidFill>
                            <a:srgbClr val="333333"/>
                          </a:solidFill>
                        </a:defRPr>
                      </a:pPr>
                      <a:r>
                        <a:t>🟡</a:t>
                      </a:r>
                    </a:p>
                  </a:txBody>
                  <a:tcPr>
                    <a:solidFill>
                      <a:srgbClr val="EBF0F7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 b="0">
                          <a:solidFill>
                            <a:srgbClr val="333333"/>
                          </a:solidFill>
                        </a:defRPr>
                      </a:pPr>
                      <a:r>
                        <a:t>阿联酋阿布扎比汽车基地房建项目</a:t>
                      </a:r>
                    </a:p>
                  </a:txBody>
                  <a:tcPr>
                    <a:solidFill>
                      <a:srgbClr val="EBF0F7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1000" b="0">
                          <a:solidFill>
                            <a:srgbClr val="333333"/>
                          </a:solidFill>
                        </a:defRPr>
                      </a:pPr>
                      <a:r>
                        <a:t>深基坑开挖方案</a:t>
                      </a:r>
                    </a:p>
                  </a:txBody>
                  <a:tcPr>
                    <a:solidFill>
                      <a:srgbClr val="EBF0F7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1000" b="0">
                          <a:solidFill>
                            <a:srgbClr val="333333"/>
                          </a:solidFill>
                        </a:defRPr>
                      </a:pPr>
                      <a:r>
                        <a:t>未审批未实施</a:t>
                      </a:r>
                    </a:p>
                  </a:txBody>
                  <a:tcPr>
                    <a:solidFill>
                      <a:srgbClr val="EBF0F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100" b="1">
                          <a:solidFill>
                            <a:srgbClr val="D94E34"/>
                          </a:solidFill>
                        </a:defRPr>
                      </a:pPr>
                      <a:r>
                        <a:t>37天</a:t>
                      </a:r>
                    </a:p>
                  </a:txBody>
                  <a:tcPr>
                    <a:solidFill>
                      <a:srgbClr val="EBF0F7"/>
                    </a:solidFill>
                  </a:tcPr>
                </a:tc>
              </a:tr>
              <a:tr h="347472">
                <a:tc>
                  <a:txBody>
                    <a:bodyPr/>
                    <a:lstStyle/>
                    <a:p>
                      <a:pPr algn="ctr">
                        <a:defRPr sz="1600" b="0">
                          <a:solidFill>
                            <a:srgbClr val="333333"/>
                          </a:solidFill>
                        </a:defRPr>
                      </a:pPr>
                      <a:r>
                        <a:t>🟡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 b="0">
                          <a:solidFill>
                            <a:srgbClr val="333333"/>
                          </a:solidFill>
                        </a:defRPr>
                      </a:pPr>
                      <a:r>
                        <a:t>阿联酋迪拜马克图姆国际机场地下结构工程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1000" b="0">
                          <a:solidFill>
                            <a:srgbClr val="333333"/>
                          </a:solidFill>
                        </a:defRPr>
                      </a:pPr>
                      <a:r>
                        <a:t>现浇倒T梁(4包)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1000" b="0">
                          <a:solidFill>
                            <a:srgbClr val="333333"/>
                          </a:solidFill>
                        </a:defRPr>
                      </a:pPr>
                      <a:r>
                        <a:t>审批中未实施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100" b="1">
                          <a:solidFill>
                            <a:srgbClr val="D94E34"/>
                          </a:solidFill>
                        </a:defRPr>
                      </a:pPr>
                      <a:r>
                        <a:t>42天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347472">
                <a:tc>
                  <a:txBody>
                    <a:bodyPr/>
                    <a:lstStyle/>
                    <a:p>
                      <a:pPr algn="ctr">
                        <a:defRPr sz="1600" b="0">
                          <a:solidFill>
                            <a:srgbClr val="333333"/>
                          </a:solidFill>
                        </a:defRPr>
                      </a:pPr>
                      <a:r>
                        <a:t>🟡</a:t>
                      </a:r>
                    </a:p>
                  </a:txBody>
                  <a:tcPr>
                    <a:solidFill>
                      <a:srgbClr val="EBF0F7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 b="0">
                          <a:solidFill>
                            <a:srgbClr val="333333"/>
                          </a:solidFill>
                        </a:defRPr>
                      </a:pPr>
                      <a:r>
                        <a:t>阿联酋迪拜马克图姆国际机场地下结构工程</a:t>
                      </a:r>
                    </a:p>
                  </a:txBody>
                  <a:tcPr>
                    <a:solidFill>
                      <a:srgbClr val="EBF0F7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1000" b="0">
                          <a:solidFill>
                            <a:srgbClr val="333333"/>
                          </a:solidFill>
                        </a:defRPr>
                      </a:pPr>
                      <a:r>
                        <a:t>T梁预制运输安装(4包)</a:t>
                      </a:r>
                    </a:p>
                  </a:txBody>
                  <a:tcPr>
                    <a:solidFill>
                      <a:srgbClr val="EBF0F7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1000" b="0">
                          <a:solidFill>
                            <a:srgbClr val="333333"/>
                          </a:solidFill>
                        </a:defRPr>
                      </a:pPr>
                      <a:r>
                        <a:t>已添加未实施</a:t>
                      </a:r>
                    </a:p>
                  </a:txBody>
                  <a:tcPr>
                    <a:solidFill>
                      <a:srgbClr val="EBF0F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100" b="1">
                          <a:solidFill>
                            <a:srgbClr val="D94E34"/>
                          </a:solidFill>
                        </a:defRPr>
                      </a:pPr>
                      <a:r>
                        <a:t>42天</a:t>
                      </a:r>
                    </a:p>
                  </a:txBody>
                  <a:tcPr>
                    <a:solidFill>
                      <a:srgbClr val="EBF0F7"/>
                    </a:solidFill>
                  </a:tcPr>
                </a:tc>
              </a:tr>
            </a:tbl>
          </a:graphicData>
        </a:graphic>
      </p:graphicFrame>
      <p:sp>
        <p:nvSpPr>
          <p:cNvPr id="10" name="Rectangle 9"/>
          <p:cNvSpPr/>
          <p:nvPr/>
        </p:nvSpPr>
        <p:spPr>
          <a:xfrm>
            <a:off x="457200" y="3227832"/>
            <a:ext cx="9692640" cy="411480"/>
          </a:xfrm>
          <a:prstGeom prst="rect">
            <a:avLst/>
          </a:prstGeom>
          <a:solidFill>
            <a:srgbClr val="EBF0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457200" y="3227832"/>
            <a:ext cx="54864" cy="411480"/>
          </a:xfrm>
          <a:prstGeom prst="rect">
            <a:avLst/>
          </a:prstGeom>
          <a:solidFill>
            <a:srgbClr val="C896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640080" y="3273552"/>
            <a:ext cx="100584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333333"/>
                </a:solidFill>
                <a:latin typeface="Microsoft YaHei"/>
              </a:defRPr>
            </a:pPr>
            <a:r>
              <a:t>📐 预警规则：🟠 橙色 ≤30天未审批 · 🟡 黄色 ≤45天未审批 · 🔴 红色 在实施未审批（本月0项）</a:t>
            </a:r>
          </a:p>
        </p:txBody>
      </p:sp>
      <p:sp>
        <p:nvSpPr>
          <p:cNvPr id="13" name="Rectangle 12"/>
          <p:cNvSpPr/>
          <p:nvPr/>
        </p:nvSpPr>
        <p:spPr>
          <a:xfrm>
            <a:off x="0" y="6565392"/>
            <a:ext cx="12191695" cy="292608"/>
          </a:xfrm>
          <a:prstGeom prst="rect">
            <a:avLst/>
          </a:prstGeom>
          <a:solidFill>
            <a:srgbClr val="F5F6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457200" y="6583680"/>
            <a:ext cx="3657600" cy="182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800" b="0">
                <a:solidFill>
                  <a:srgbClr val="8899AA"/>
                </a:solidFill>
                <a:latin typeface="Microsoft YaHei"/>
              </a:defRPr>
            </a:pPr>
            <a:r>
              <a:t>中国港湾中东区域公司 技术部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515600" y="6583680"/>
            <a:ext cx="1371600" cy="182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800" b="0">
                <a:solidFill>
                  <a:srgbClr val="8899AA"/>
                </a:solidFill>
                <a:latin typeface="Microsoft YaHei"/>
              </a:defRPr>
            </a:pPr>
            <a:r>
              <a:t>2 / 2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