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27</c:v>
                </c:pt>
                <c:pt idx="1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dPt>
            <c:idx val="0"/>
            <c:spPr>
              <a:solidFill>
                <a:srgbClr val="1A3A5C"/>
              </a:solidFill>
            </c:spPr>
          </c:dPt>
          <c:dPt>
            <c:idx val="1"/>
            <c:spPr>
              <a:solidFill>
                <a:srgbClr val="C8962E"/>
              </a:solidFill>
            </c:spPr>
          </c:dPt>
          <c:cat>
            <c:strRef>
              <c:f>Sheet1!$A$2:$A$3</c:f>
              <c:strCache>
                <c:ptCount val="2"/>
                <c:pt idx="0">
                  <c:v>一般类</c:v>
                </c:pt>
                <c:pt idx="1">
                  <c:v>超规类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危大方案编审进度看板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 · 2026年6月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1. 年度认定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1051560"/>
            <a:ext cx="22860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中港科技便〔2026〕6号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43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安全专项总数</a:t>
            </a:r>
          </a:p>
        </p:txBody>
      </p:sp>
      <p:graphicFrame>
        <p:nvGraphicFramePr>
          <p:cNvPr id="16" name="Chart 15"/>
          <p:cNvGraphicFramePr>
            <a:graphicFrameLocks noGrp="1"/>
          </p:cNvGraphicFramePr>
          <p:nvPr/>
        </p:nvGraphicFramePr>
        <p:xfrm>
          <a:off x="1920240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200400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27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0400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200400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覆盖 7 个项目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36792" y="100584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36792" y="1005840"/>
            <a:ext cx="5394960" cy="34747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519672" y="1042416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2. OA有效登记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82712" y="1051560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排除已作废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519672" y="1536192"/>
            <a:ext cx="1005840" cy="9144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519672" y="1591056"/>
            <a:ext cx="1005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1A3A5C"/>
                </a:solidFill>
                <a:latin typeface="Microsoft YaHei"/>
              </a:defRPr>
            </a:pPr>
            <a:r>
              <a:t>52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19672" y="2039112"/>
            <a:ext cx="1005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有效登记总数</a:t>
            </a:r>
          </a:p>
        </p:txBody>
      </p:sp>
      <p:graphicFrame>
        <p:nvGraphicFramePr>
          <p:cNvPr id="27" name="Chart 26"/>
          <p:cNvGraphicFramePr>
            <a:graphicFrameLocks noGrp="1"/>
          </p:cNvGraphicFramePr>
          <p:nvPr/>
        </p:nvGraphicFramePr>
        <p:xfrm>
          <a:off x="7799832" y="1508760"/>
          <a:ext cx="1097280" cy="109728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9079992" y="164592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1A3A5C"/>
                </a:solidFill>
                <a:latin typeface="Microsoft YaHei"/>
              </a:defRPr>
            </a:pPr>
            <a:r>
              <a:t>■ 一般类  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079992" y="192024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C8962E"/>
                </a:solidFill>
                <a:latin typeface="Microsoft YaHei"/>
              </a:defRPr>
            </a:pPr>
            <a:r>
              <a:t>■ 超规类  22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079992" y="2194560"/>
            <a:ext cx="13716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8899AA"/>
                </a:solidFill>
                <a:latin typeface="Microsoft YaHei"/>
              </a:defRPr>
            </a:pPr>
            <a:r>
              <a:t>登记率 121%（52/43）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57200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40080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3. 按国别分布 · 分层条形图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2920" y="3337560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阿拉伯联合酋长国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65960" y="3355848"/>
            <a:ext cx="1604772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3570732" y="3355848"/>
            <a:ext cx="106984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846320" y="3337560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45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02920" y="3721608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沙特阿拉伯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65960" y="3739896"/>
            <a:ext cx="178308" cy="18288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2144268" y="3739896"/>
            <a:ext cx="178308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4846320" y="3721608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6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2920" y="4105656"/>
            <a:ext cx="1371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卡塔尔</a:t>
            </a:r>
          </a:p>
        </p:txBody>
      </p:sp>
      <p:sp>
        <p:nvSpPr>
          <p:cNvPr id="43" name="Rectangle 42"/>
          <p:cNvSpPr/>
          <p:nvPr/>
        </p:nvSpPr>
        <p:spPr>
          <a:xfrm>
            <a:off x="1965960" y="4123944"/>
            <a:ext cx="59436" cy="1828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846320" y="4105656"/>
            <a:ext cx="457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1">
                <a:solidFill>
                  <a:srgbClr val="1A3A5C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029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1A3A5C"/>
                </a:solidFill>
                <a:latin typeface="Microsoft YaHei"/>
              </a:defRPr>
            </a:pPr>
            <a:r>
              <a:t>■ 一般类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188720" y="4325112"/>
            <a:ext cx="182880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 b="0">
                <a:solidFill>
                  <a:srgbClr val="C8962E"/>
                </a:solidFill>
                <a:latin typeface="Microsoft YaHei"/>
              </a:defRPr>
            </a:pPr>
            <a:r>
              <a:t>■ 超规类</a:t>
            </a:r>
          </a:p>
        </p:txBody>
      </p:sp>
      <p:sp>
        <p:nvSpPr>
          <p:cNvPr id="47" name="Rectangle 46"/>
          <p:cNvSpPr/>
          <p:nvPr/>
        </p:nvSpPr>
        <p:spPr>
          <a:xfrm>
            <a:off x="6336792" y="2880360"/>
            <a:ext cx="5394960" cy="1691640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336792" y="2880360"/>
            <a:ext cx="5394960" cy="329184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19672" y="2907792"/>
            <a:ext cx="36576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4. 审批进度 &amp; 三色预警信号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4465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4465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D94E34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4465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预警总计</a:t>
            </a:r>
          </a:p>
        </p:txBody>
      </p:sp>
      <p:sp>
        <p:nvSpPr>
          <p:cNvPr id="53" name="Rectangle 52"/>
          <p:cNvSpPr/>
          <p:nvPr/>
        </p:nvSpPr>
        <p:spPr>
          <a:xfrm>
            <a:off x="7776048913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6048913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0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776048913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红色🔴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5552033361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5552033361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D94E34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5552033361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橙色🟠</a:t>
            </a:r>
          </a:p>
        </p:txBody>
      </p:sp>
      <p:sp>
        <p:nvSpPr>
          <p:cNvPr id="59" name="Rectangle 58"/>
          <p:cNvSpPr/>
          <p:nvPr/>
        </p:nvSpPr>
        <p:spPr>
          <a:xfrm>
            <a:off x="23328017809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23328017809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C8962E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3328017809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黄色🟡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110400225720" y="3319272"/>
            <a:ext cx="777240" cy="6400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3110400225720" y="3374136"/>
            <a:ext cx="7772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8899AA"/>
                </a:solidFill>
                <a:latin typeface="Microsoft YaHei"/>
              </a:defRPr>
            </a:pPr>
            <a:r>
              <a:t>23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110400225720" y="3822192"/>
            <a:ext cx="7772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未完成审批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817352" y="3364992"/>
            <a:ext cx="9144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🔴 在实施未审批</a:t>
            </a:r>
            <a:br/>
            <a:r>
              <a:t>🟠 ≤30天</a:t>
            </a:r>
            <a:br/>
            <a:r>
              <a:t>🟡 ≤45天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446520" y="4069080"/>
            <a:ext cx="868680" cy="45720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6446520" y="4123944"/>
            <a:ext cx="8686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2E7D32"/>
                </a:solidFill>
                <a:latin typeface="Microsoft YaHei"/>
              </a:defRPr>
            </a:pPr>
            <a:r>
              <a:t>56%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446520" y="4572000"/>
            <a:ext cx="86868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审批完成率</a:t>
            </a:r>
          </a:p>
        </p:txBody>
      </p:sp>
      <p:sp>
        <p:nvSpPr>
          <p:cNvPr id="69" name="Rectangle 68"/>
          <p:cNvSpPr/>
          <p:nvPr/>
        </p:nvSpPr>
        <p:spPr>
          <a:xfrm>
            <a:off x="7434072" y="4142232"/>
            <a:ext cx="3291840" cy="164592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7434072" y="4142232"/>
            <a:ext cx="1843430" cy="16459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434072" y="4325112"/>
            <a:ext cx="329184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700" b="0">
                <a:solidFill>
                  <a:srgbClr val="8899AA"/>
                </a:solidFill>
                <a:latin typeface="Microsoft YaHei"/>
              </a:defRPr>
            </a:pPr>
            <a:r>
              <a:t>已审批 29                          未审批 23 / 总计 52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57200" y="4681728"/>
            <a:ext cx="11277295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BE2E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457200" y="4681728"/>
            <a:ext cx="11277295" cy="256032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640080" y="4700016"/>
            <a:ext cx="91440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1">
                <a:solidFill>
                  <a:srgbClr val="FFFFFF"/>
                </a:solidFill>
                <a:latin typeface="Microsoft YaHei"/>
              </a:defRPr>
            </a:pPr>
            <a:r>
              <a:t>登记率未达100%的项目（认定→OA）</a:t>
            </a:r>
          </a:p>
        </p:txBody>
      </p:sp>
      <p:graphicFrame>
        <p:nvGraphicFramePr>
          <p:cNvPr id="75" name="Table 74"/>
          <p:cNvGraphicFramePr>
            <a:graphicFrameLocks noGrp="1"/>
          </p:cNvGraphicFramePr>
          <p:nvPr/>
        </p:nvGraphicFramePr>
        <p:xfrm>
          <a:off x="457200" y="4937760"/>
          <a:ext cx="11277295" cy="43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0"/>
                <a:gridCol w="1371600"/>
                <a:gridCol w="1371600"/>
                <a:gridCol w="1676095"/>
              </a:tblGrid>
              <a:tr h="219456">
                <a:tc>
                  <a:txBody>
                    <a:bodyPr/>
                    <a:lstStyle/>
                    <a:p>
                      <a:pPr algn="l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认定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OA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缺口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1A3A5C"/>
                          </a:solidFill>
                        </a:defRPr>
                      </a:pPr>
                      <a:r>
                        <a:t>阿联酋阿布扎比马斯努阿岛水工项目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D94E34"/>
                          </a:solidFill>
                        </a:defRPr>
                      </a:pPr>
                      <a: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900" b="1">
                          <a:solidFill>
                            <a:srgbClr val="1A3A5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6" name="Rectangle 75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1 / 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384048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关键指标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0">
                <a:solidFill>
                  <a:srgbClr val="8899AA"/>
                </a:solidFill>
                <a:latin typeface="Microsoft YaHei"/>
              </a:defRPr>
            </a:pPr>
            <a:r>
              <a:t>国别分布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4008"/>
            <a:ext cx="1828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00" b="1">
                <a:solidFill>
                  <a:srgbClr val="C8962E"/>
                </a:solidFill>
                <a:latin typeface="Microsoft YaHei"/>
              </a:defRPr>
            </a:pPr>
            <a:r>
              <a:t>★ 预警明细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530352"/>
            <a:ext cx="54864" cy="256032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502920"/>
            <a:ext cx="7315200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A3A5C"/>
                </a:solidFill>
                <a:latin typeface="Microsoft YaHei"/>
              </a:defRPr>
            </a:pPr>
            <a:r>
              <a:t>预警信号明细清单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0" y="566928"/>
            <a:ext cx="411480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0">
                <a:solidFill>
                  <a:srgbClr val="8899AA"/>
                </a:solidFill>
                <a:latin typeface="Microsoft YaHei"/>
              </a:defRPr>
            </a:pPr>
            <a:r>
              <a:t>共 5 项预警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57200" y="1005840"/>
          <a:ext cx="9692640" cy="20848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"/>
                <a:gridCol w="3474720"/>
                <a:gridCol w="2743200"/>
                <a:gridCol w="2011680"/>
                <a:gridCol w="914400"/>
              </a:tblGrid>
              <a:tr h="347472"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信号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项目名称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方案名称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当前状态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000" b="1">
                          <a:solidFill>
                            <a:srgbClr val="FFFFFF"/>
                          </a:solidFill>
                        </a:defRPr>
                      </a:pPr>
                      <a:r>
                        <a:t>距开工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🟠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BHS/GSE隧道现浇板(4包)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已添加未实施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模板支立工程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未审批未实施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32天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阿联酋阿布扎比汽车基地房建项目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深基坑开挖方案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未审批未实施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37天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现浇倒T梁(4包)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审批中未实施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>
                        <a:defRPr sz="1600" b="0">
                          <a:solidFill>
                            <a:srgbClr val="333333"/>
                          </a:solidFill>
                        </a:defRPr>
                      </a:pPr>
                      <a:r>
                        <a:t>🟡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900" b="0">
                          <a:solidFill>
                            <a:srgbClr val="333333"/>
                          </a:solidFill>
                        </a:defRPr>
                      </a:pPr>
                      <a:r>
                        <a:t>阿联酋迪拜马克图姆国际机场地下结构工程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T梁预制运输安装(4包)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defRPr sz="1000" b="0">
                          <a:solidFill>
                            <a:srgbClr val="333333"/>
                          </a:solidFill>
                        </a:defRPr>
                      </a:pPr>
                      <a:r>
                        <a:t>已添加未实施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100" b="1">
                          <a:solidFill>
                            <a:srgbClr val="D94E34"/>
                          </a:solidFill>
                        </a:defRPr>
                      </a:pPr>
                      <a:r>
                        <a:t>42天</a:t>
                      </a:r>
                    </a:p>
                  </a:txBody>
                  <a:tcPr>
                    <a:solidFill>
                      <a:srgbClr val="EBF0F7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457200" y="3227832"/>
            <a:ext cx="9692640" cy="411480"/>
          </a:xfrm>
          <a:prstGeom prst="rect">
            <a:avLst/>
          </a:prstGeom>
          <a:solidFill>
            <a:srgbClr val="EBF0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57200" y="3227832"/>
            <a:ext cx="54864" cy="411480"/>
          </a:xfrm>
          <a:prstGeom prst="rect">
            <a:avLst/>
          </a:prstGeom>
          <a:solidFill>
            <a:srgbClr val="C89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3273552"/>
            <a:ext cx="10058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 b="0">
                <a:solidFill>
                  <a:srgbClr val="333333"/>
                </a:solidFill>
                <a:latin typeface="Microsoft YaHei"/>
              </a:defRPr>
            </a:pPr>
            <a:r>
              <a:t>📐 预警规则：🟠 橙色 ≤30天未审批 · 🟡 黄色 ≤45天未审批 · 🔴 红色 在实施未审批（本月0项）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565392"/>
            <a:ext cx="12191695" cy="292608"/>
          </a:xfrm>
          <a:prstGeom prst="rect">
            <a:avLst/>
          </a:prstGeom>
          <a:solidFill>
            <a:srgbClr val="F5F6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7200" y="6583680"/>
            <a:ext cx="3657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中国港湾中东区域公司 技术部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5600" y="6583680"/>
            <a:ext cx="1371600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800" b="0">
                <a:solidFill>
                  <a:srgbClr val="8899AA"/>
                </a:solidFill>
                <a:latin typeface="Microsoft YaHei"/>
              </a:defRPr>
            </a:pPr>
            <a:r>
              <a:t>2 / 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